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0693400" cy="7556500"/>
  <p:notesSz cx="10693400" cy="7556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6250" autoAdjust="0"/>
    <p:restoredTop sz="94660"/>
  </p:normalViewPr>
  <p:slideViewPr>
    <p:cSldViewPr>
      <p:cViewPr>
        <p:scale>
          <a:sx n="69" d="100"/>
          <a:sy n="69" d="100"/>
        </p:scale>
        <p:origin x="-1266" y="-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90095" y="463647"/>
            <a:ext cx="8913208" cy="403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99424" y="5287124"/>
            <a:ext cx="7894551" cy="800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14935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Chapter</a:t>
            </a:r>
            <a:r>
              <a:rPr spc="-80" dirty="0"/>
              <a:t> </a:t>
            </a:r>
            <a:r>
              <a:rPr spc="-10" dirty="0"/>
              <a:t>1-</a:t>
            </a:r>
            <a:fld id="{81D60167-4931-47E6-BA6A-407CBD079E47}" type="slidenum">
              <a:rPr spc="-10" dirty="0"/>
              <a:pPr marL="114935">
                <a:lnSpc>
                  <a:spcPct val="100000"/>
                </a:lnSpc>
                <a:spcBef>
                  <a:spcPts val="105"/>
                </a:spcBef>
              </a:pPr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14935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Chapter</a:t>
            </a:r>
            <a:r>
              <a:rPr spc="-80" dirty="0"/>
              <a:t> </a:t>
            </a:r>
            <a:r>
              <a:rPr spc="-10" dirty="0"/>
              <a:t>1-</a:t>
            </a:r>
            <a:fld id="{81D60167-4931-47E6-BA6A-407CBD079E47}" type="slidenum">
              <a:rPr spc="-10" dirty="0"/>
              <a:pPr marL="114935">
                <a:lnSpc>
                  <a:spcPct val="100000"/>
                </a:lnSpc>
                <a:spcBef>
                  <a:spcPts val="105"/>
                </a:spcBef>
              </a:pPr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151043" y="1809212"/>
            <a:ext cx="4920615" cy="116205"/>
          </a:xfrm>
          <a:custGeom>
            <a:avLst/>
            <a:gdLst/>
            <a:ahLst/>
            <a:cxnLst/>
            <a:rect l="l" t="t" r="r" b="b"/>
            <a:pathLst>
              <a:path w="4920615" h="116205">
                <a:moveTo>
                  <a:pt x="0" y="0"/>
                </a:moveTo>
                <a:lnTo>
                  <a:pt x="4920616" y="0"/>
                </a:lnTo>
                <a:lnTo>
                  <a:pt x="4920616" y="115825"/>
                </a:lnTo>
                <a:lnTo>
                  <a:pt x="0" y="115825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5/28/2020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14935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Chapter</a:t>
            </a:r>
            <a:r>
              <a:rPr spc="-80" dirty="0"/>
              <a:t> </a:t>
            </a:r>
            <a:r>
              <a:rPr spc="-10" dirty="0"/>
              <a:t>1-</a:t>
            </a:r>
            <a:fld id="{81D60167-4931-47E6-BA6A-407CBD079E47}" type="slidenum">
              <a:rPr spc="-10" dirty="0"/>
              <a:pPr marL="114935">
                <a:lnSpc>
                  <a:spcPct val="100000"/>
                </a:lnSpc>
                <a:spcBef>
                  <a:spcPts val="105"/>
                </a:spcBef>
              </a:pPr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5/28/2020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14935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Chapter</a:t>
            </a:r>
            <a:r>
              <a:rPr spc="-80" dirty="0"/>
              <a:t> </a:t>
            </a:r>
            <a:r>
              <a:rPr spc="-10" dirty="0"/>
              <a:t>1-</a:t>
            </a:r>
            <a:fld id="{81D60167-4931-47E6-BA6A-407CBD079E47}" type="slidenum">
              <a:rPr spc="-10" dirty="0"/>
              <a:pPr marL="114935">
                <a:lnSpc>
                  <a:spcPct val="100000"/>
                </a:lnSpc>
                <a:spcBef>
                  <a:spcPts val="105"/>
                </a:spcBef>
              </a:pPr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5/28/2020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14935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Chapter</a:t>
            </a:r>
            <a:r>
              <a:rPr spc="-80" dirty="0"/>
              <a:t> </a:t>
            </a:r>
            <a:r>
              <a:rPr spc="-10" dirty="0"/>
              <a:t>1-</a:t>
            </a:r>
            <a:fld id="{81D60167-4931-47E6-BA6A-407CBD079E47}" type="slidenum">
              <a:rPr spc="-10" dirty="0"/>
              <a:pPr marL="114935">
                <a:lnSpc>
                  <a:spcPct val="100000"/>
                </a:lnSpc>
                <a:spcBef>
                  <a:spcPts val="105"/>
                </a:spcBef>
              </a:pPr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151043" y="1809212"/>
            <a:ext cx="4920615" cy="116205"/>
          </a:xfrm>
          <a:custGeom>
            <a:avLst/>
            <a:gdLst/>
            <a:ahLst/>
            <a:cxnLst/>
            <a:rect l="l" t="t" r="r" b="b"/>
            <a:pathLst>
              <a:path w="4920615" h="116205">
                <a:moveTo>
                  <a:pt x="0" y="0"/>
                </a:moveTo>
                <a:lnTo>
                  <a:pt x="4920616" y="0"/>
                </a:lnTo>
                <a:lnTo>
                  <a:pt x="4920616" y="115825"/>
                </a:lnTo>
                <a:lnTo>
                  <a:pt x="0" y="115825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98076" y="463582"/>
            <a:ext cx="8297247" cy="1245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89687" y="2031314"/>
            <a:ext cx="7865745" cy="3524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35186" y="6795064"/>
            <a:ext cx="1219834" cy="226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14935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Chapter</a:t>
            </a:r>
            <a:r>
              <a:rPr spc="-80" dirty="0"/>
              <a:t> </a:t>
            </a:r>
            <a:r>
              <a:rPr spc="-10" dirty="0"/>
              <a:t>1-</a:t>
            </a:r>
            <a:fld id="{81D60167-4931-47E6-BA6A-407CBD079E47}" type="slidenum">
              <a:rPr spc="-10" dirty="0"/>
              <a:pPr marL="114935">
                <a:lnSpc>
                  <a:spcPct val="100000"/>
                </a:lnSpc>
                <a:spcBef>
                  <a:spcPts val="105"/>
                </a:spcBef>
              </a:pPr>
              <a:t>‹#›</a:t>
            </a:fld>
            <a:endParaRPr spc="-1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25.png"/><Relationship Id="rId5" Type="http://schemas.openxmlformats.org/officeDocument/2006/relationships/image" Target="../media/image4.png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1.png"/><Relationship Id="rId3" Type="http://schemas.openxmlformats.org/officeDocument/2006/relationships/image" Target="../media/image26.png"/><Relationship Id="rId7" Type="http://schemas.openxmlformats.org/officeDocument/2006/relationships/image" Target="../media/image8.png"/><Relationship Id="rId12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8.png"/><Relationship Id="rId5" Type="http://schemas.openxmlformats.org/officeDocument/2006/relationships/image" Target="../media/image9.png"/><Relationship Id="rId15" Type="http://schemas.openxmlformats.org/officeDocument/2006/relationships/image" Target="../media/image12.png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7.png"/><Relationship Id="rId1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2.png"/><Relationship Id="rId7" Type="http://schemas.openxmlformats.org/officeDocument/2006/relationships/image" Target="../media/image3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10.png"/><Relationship Id="rId9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076" y="463582"/>
            <a:ext cx="8297247" cy="492443"/>
          </a:xfrm>
        </p:spPr>
        <p:txBody>
          <a:bodyPr/>
          <a:lstStyle/>
          <a:p>
            <a:r>
              <a:rPr lang="en-US" sz="3200" dirty="0" smtClean="0"/>
              <a:t>KNOWLEDGE INSTITUTE OF TECHNOLOGY</a:t>
            </a:r>
            <a:endParaRPr lang="en-US" sz="3200" dirty="0"/>
          </a:p>
        </p:txBody>
      </p:sp>
      <p:sp>
        <p:nvSpPr>
          <p:cNvPr id="4" name="object 5"/>
          <p:cNvSpPr txBox="1"/>
          <p:nvPr/>
        </p:nvSpPr>
        <p:spPr>
          <a:xfrm>
            <a:off x="7188200" y="5911850"/>
            <a:ext cx="3505200" cy="1461939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3500"/>
              </a:lnSpc>
              <a:spcBef>
                <a:spcPts val="300"/>
              </a:spcBef>
            </a:pPr>
            <a:r>
              <a:rPr lang="en-US" sz="2000" dirty="0" smtClean="0">
                <a:latin typeface="Times New Roman"/>
                <a:cs typeface="Times New Roman"/>
              </a:rPr>
              <a:t>PREPARED BY</a:t>
            </a:r>
          </a:p>
          <a:p>
            <a:pPr marL="12700" marR="5080">
              <a:lnSpc>
                <a:spcPts val="3500"/>
              </a:lnSpc>
              <a:spcBef>
                <a:spcPts val="300"/>
              </a:spcBef>
            </a:pPr>
            <a:r>
              <a:rPr lang="en-US" sz="3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V.VIJITHA</a:t>
            </a:r>
          </a:p>
          <a:p>
            <a:pPr marL="12700" marR="5080">
              <a:lnSpc>
                <a:spcPts val="3500"/>
              </a:lnSpc>
              <a:spcBef>
                <a:spcPts val="300"/>
              </a:spcBef>
            </a:pPr>
            <a:r>
              <a:rPr lang="en-US" sz="2000" dirty="0" smtClean="0">
                <a:latin typeface="Times New Roman"/>
                <a:cs typeface="Times New Roman"/>
              </a:rPr>
              <a:t>ASSISTANT PROESSOR/ECE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69053" y="2863850"/>
            <a:ext cx="829724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INTRODUTION TO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 COMMUNICATION ENGINEERING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/>
              <a:ea typeface="+mj-ea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1582" y="2683780"/>
            <a:ext cx="5077460" cy="116205"/>
          </a:xfrm>
          <a:custGeom>
            <a:avLst/>
            <a:gdLst/>
            <a:ahLst/>
            <a:cxnLst/>
            <a:rect l="l" t="t" r="r" b="b"/>
            <a:pathLst>
              <a:path w="5077460" h="116205">
                <a:moveTo>
                  <a:pt x="0" y="0"/>
                </a:moveTo>
                <a:lnTo>
                  <a:pt x="5076867" y="0"/>
                </a:lnTo>
                <a:lnTo>
                  <a:pt x="5076867" y="115826"/>
                </a:lnTo>
                <a:lnTo>
                  <a:pt x="0" y="115826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1582" y="2683780"/>
            <a:ext cx="8214995" cy="0"/>
          </a:xfrm>
          <a:custGeom>
            <a:avLst/>
            <a:gdLst/>
            <a:ahLst/>
            <a:cxnLst/>
            <a:rect l="l" t="t" r="r" b="b"/>
            <a:pathLst>
              <a:path w="8214995">
                <a:moveTo>
                  <a:pt x="0" y="0"/>
                </a:moveTo>
                <a:lnTo>
                  <a:pt x="8214994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15529" y="1934739"/>
            <a:ext cx="630555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spc="5" dirty="0">
                <a:latin typeface="Times New Roman"/>
                <a:cs typeface="Times New Roman"/>
              </a:rPr>
              <a:t>Chapter </a:t>
            </a:r>
            <a:r>
              <a:rPr sz="4200" dirty="0">
                <a:latin typeface="Times New Roman"/>
                <a:cs typeface="Times New Roman"/>
              </a:rPr>
              <a:t>1 </a:t>
            </a:r>
            <a:r>
              <a:rPr sz="4200" spc="5" dirty="0">
                <a:latin typeface="Times New Roman"/>
                <a:cs typeface="Times New Roman"/>
              </a:rPr>
              <a:t>Random</a:t>
            </a:r>
            <a:r>
              <a:rPr sz="4200" spc="25" dirty="0">
                <a:latin typeface="Times New Roman"/>
                <a:cs typeface="Times New Roman"/>
              </a:rPr>
              <a:t> </a:t>
            </a:r>
            <a:r>
              <a:rPr sz="4200" spc="10" dirty="0">
                <a:latin typeface="Times New Roman"/>
                <a:cs typeface="Times New Roman"/>
              </a:rPr>
              <a:t>Processes</a:t>
            </a:r>
            <a:endParaRPr sz="4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20921" y="3803230"/>
            <a:ext cx="6322695" cy="928369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3500"/>
              </a:lnSpc>
              <a:spcBef>
                <a:spcPts val="300"/>
              </a:spcBef>
            </a:pPr>
            <a:r>
              <a:rPr sz="3000" spc="-20" dirty="0">
                <a:latin typeface="Times New Roman"/>
                <a:cs typeface="Times New Roman"/>
              </a:rPr>
              <a:t>“</a:t>
            </a:r>
            <a:r>
              <a:rPr sz="3000" spc="-20" dirty="0">
                <a:solidFill>
                  <a:srgbClr val="CC0000"/>
                </a:solidFill>
                <a:latin typeface="Times New Roman"/>
                <a:cs typeface="Times New Roman"/>
              </a:rPr>
              <a:t>Probabilities</a:t>
            </a:r>
            <a:r>
              <a:rPr sz="3000" spc="-20" dirty="0">
                <a:latin typeface="Times New Roman"/>
                <a:cs typeface="Times New Roman"/>
              </a:rPr>
              <a:t>” </a:t>
            </a:r>
            <a:r>
              <a:rPr sz="3000" spc="-10" dirty="0">
                <a:latin typeface="Times New Roman"/>
                <a:cs typeface="Times New Roman"/>
              </a:rPr>
              <a:t>is </a:t>
            </a:r>
            <a:r>
              <a:rPr sz="3000" spc="-20" dirty="0">
                <a:latin typeface="Times New Roman"/>
                <a:cs typeface="Times New Roman"/>
              </a:rPr>
              <a:t>considered </a:t>
            </a:r>
            <a:r>
              <a:rPr sz="3000" spc="-15" dirty="0">
                <a:latin typeface="Times New Roman"/>
                <a:cs typeface="Times New Roman"/>
              </a:rPr>
              <a:t>an</a:t>
            </a:r>
            <a:r>
              <a:rPr sz="3000" spc="-125" dirty="0">
                <a:latin typeface="Times New Roman"/>
                <a:cs typeface="Times New Roman"/>
              </a:rPr>
              <a:t> </a:t>
            </a:r>
            <a:r>
              <a:rPr sz="3000" spc="-20" dirty="0">
                <a:latin typeface="Times New Roman"/>
                <a:cs typeface="Times New Roman"/>
              </a:rPr>
              <a:t>important  </a:t>
            </a:r>
            <a:r>
              <a:rPr sz="3000" spc="-25" dirty="0">
                <a:latin typeface="Times New Roman"/>
                <a:cs typeface="Times New Roman"/>
              </a:rPr>
              <a:t>background </a:t>
            </a:r>
            <a:r>
              <a:rPr sz="3000" spc="-10" dirty="0">
                <a:latin typeface="Times New Roman"/>
                <a:cs typeface="Times New Roman"/>
              </a:rPr>
              <a:t>to </a:t>
            </a:r>
            <a:r>
              <a:rPr sz="3000" spc="-25" dirty="0">
                <a:latin typeface="Times New Roman"/>
                <a:cs typeface="Times New Roman"/>
              </a:rPr>
              <a:t>communication</a:t>
            </a:r>
            <a:r>
              <a:rPr sz="3000" spc="-75" dirty="0">
                <a:latin typeface="Times New Roman"/>
                <a:cs typeface="Times New Roman"/>
              </a:rPr>
              <a:t> </a:t>
            </a:r>
            <a:r>
              <a:rPr sz="3000" spc="-25" dirty="0">
                <a:latin typeface="Times New Roman"/>
                <a:cs typeface="Times New Roman"/>
              </a:rPr>
              <a:t>study.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524573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1.1 Mathematical</a:t>
            </a:r>
            <a:r>
              <a:rPr sz="4000" spc="-40" dirty="0"/>
              <a:t> </a:t>
            </a:r>
            <a:r>
              <a:rPr sz="4000" dirty="0"/>
              <a:t>Models</a:t>
            </a:r>
            <a:endParaRPr sz="4000"/>
          </a:p>
        </p:txBody>
      </p:sp>
      <p:sp>
        <p:nvSpPr>
          <p:cNvPr id="7" name="object 7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3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9687" y="1979498"/>
            <a:ext cx="8316595" cy="462343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509270" marR="5080" indent="-497205">
              <a:lnSpc>
                <a:spcPts val="3410"/>
              </a:lnSpc>
              <a:spcBef>
                <a:spcPts val="570"/>
              </a:spcBef>
              <a:buClr>
                <a:srgbClr val="003366"/>
              </a:buClr>
              <a:buFont typeface="Wingdings"/>
              <a:buChar char=""/>
              <a:tabLst>
                <a:tab pos="509905" algn="l"/>
              </a:tabLst>
            </a:pPr>
            <a:r>
              <a:rPr sz="3200" spc="-10" dirty="0">
                <a:latin typeface="Times New Roman"/>
                <a:cs typeface="Times New Roman"/>
              </a:rPr>
              <a:t>To </a:t>
            </a:r>
            <a:r>
              <a:rPr sz="3200" spc="-15" dirty="0">
                <a:latin typeface="Times New Roman"/>
                <a:cs typeface="Times New Roman"/>
              </a:rPr>
              <a:t>model </a:t>
            </a:r>
            <a:r>
              <a:rPr sz="3200" dirty="0">
                <a:latin typeface="Times New Roman"/>
                <a:cs typeface="Times New Roman"/>
              </a:rPr>
              <a:t>a </a:t>
            </a:r>
            <a:r>
              <a:rPr sz="3200" spc="-15" dirty="0">
                <a:latin typeface="Times New Roman"/>
                <a:cs typeface="Times New Roman"/>
              </a:rPr>
              <a:t>system </a:t>
            </a:r>
            <a:r>
              <a:rPr sz="3200" spc="-10" dirty="0">
                <a:latin typeface="Times New Roman"/>
                <a:cs typeface="Times New Roman"/>
              </a:rPr>
              <a:t>mathematically </a:t>
            </a:r>
            <a:r>
              <a:rPr sz="3200" spc="-5" dirty="0">
                <a:latin typeface="Times New Roman"/>
                <a:cs typeface="Times New Roman"/>
              </a:rPr>
              <a:t>is </a:t>
            </a:r>
            <a:r>
              <a:rPr sz="3200" spc="-10" dirty="0">
                <a:latin typeface="Times New Roman"/>
                <a:cs typeface="Times New Roman"/>
              </a:rPr>
              <a:t>the </a:t>
            </a:r>
            <a:r>
              <a:rPr sz="3200" spc="-15" dirty="0">
                <a:latin typeface="Times New Roman"/>
                <a:cs typeface="Times New Roman"/>
              </a:rPr>
              <a:t>basis  </a:t>
            </a:r>
            <a:r>
              <a:rPr sz="3200" spc="-10" dirty="0">
                <a:latin typeface="Times New Roman"/>
                <a:cs typeface="Times New Roman"/>
              </a:rPr>
              <a:t>of </a:t>
            </a:r>
            <a:r>
              <a:rPr sz="3200" spc="-5" dirty="0">
                <a:latin typeface="Times New Roman"/>
                <a:cs typeface="Times New Roman"/>
              </a:rPr>
              <a:t>its </a:t>
            </a:r>
            <a:r>
              <a:rPr sz="3200" spc="-15" dirty="0">
                <a:latin typeface="Times New Roman"/>
                <a:cs typeface="Times New Roman"/>
              </a:rPr>
              <a:t>analysis, </a:t>
            </a:r>
            <a:r>
              <a:rPr sz="3200" spc="-10" dirty="0">
                <a:latin typeface="Times New Roman"/>
                <a:cs typeface="Times New Roman"/>
              </a:rPr>
              <a:t>either analytically or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empirically.</a:t>
            </a:r>
            <a:endParaRPr sz="3200">
              <a:latin typeface="Times New Roman"/>
              <a:cs typeface="Times New Roman"/>
            </a:endParaRPr>
          </a:p>
          <a:p>
            <a:pPr marL="509270" indent="-497205">
              <a:lnSpc>
                <a:spcPct val="100000"/>
              </a:lnSpc>
              <a:spcBef>
                <a:spcPts val="320"/>
              </a:spcBef>
              <a:buClr>
                <a:srgbClr val="003366"/>
              </a:buClr>
              <a:buFont typeface="Wingdings"/>
              <a:buChar char=""/>
              <a:tabLst>
                <a:tab pos="509905" algn="l"/>
              </a:tabLst>
            </a:pPr>
            <a:r>
              <a:rPr sz="3200" spc="-15" dirty="0">
                <a:latin typeface="Times New Roman"/>
                <a:cs typeface="Times New Roman"/>
              </a:rPr>
              <a:t>Two models </a:t>
            </a:r>
            <a:r>
              <a:rPr sz="3200" spc="-10" dirty="0">
                <a:latin typeface="Times New Roman"/>
                <a:cs typeface="Times New Roman"/>
              </a:rPr>
              <a:t>are </a:t>
            </a:r>
            <a:r>
              <a:rPr sz="3200" spc="-15" dirty="0">
                <a:latin typeface="Times New Roman"/>
                <a:cs typeface="Times New Roman"/>
              </a:rPr>
              <a:t>usually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considered:</a:t>
            </a:r>
            <a:endParaRPr sz="3200">
              <a:latin typeface="Times New Roman"/>
              <a:cs typeface="Times New Roman"/>
            </a:endParaRPr>
          </a:p>
          <a:p>
            <a:pPr marL="972185" lvl="1" indent="-462280">
              <a:lnSpc>
                <a:spcPct val="100000"/>
              </a:lnSpc>
              <a:spcBef>
                <a:spcPts val="355"/>
              </a:spcBef>
              <a:buClr>
                <a:srgbClr val="CC0000"/>
              </a:buClr>
              <a:buFont typeface="Wingdings"/>
              <a:buChar char=""/>
              <a:tabLst>
                <a:tab pos="972185" algn="l"/>
                <a:tab pos="972819" algn="l"/>
              </a:tabLst>
            </a:pPr>
            <a:r>
              <a:rPr sz="2700" spc="15" dirty="0">
                <a:latin typeface="Times New Roman"/>
                <a:cs typeface="Times New Roman"/>
              </a:rPr>
              <a:t>Deterministic</a:t>
            </a:r>
            <a:r>
              <a:rPr sz="2700" spc="20" dirty="0">
                <a:latin typeface="Times New Roman"/>
                <a:cs typeface="Times New Roman"/>
              </a:rPr>
              <a:t> </a:t>
            </a:r>
            <a:r>
              <a:rPr sz="2700" spc="15" dirty="0">
                <a:latin typeface="Times New Roman"/>
                <a:cs typeface="Times New Roman"/>
              </a:rPr>
              <a:t>model</a:t>
            </a:r>
            <a:endParaRPr sz="2700">
              <a:latin typeface="Times New Roman"/>
              <a:cs typeface="Times New Roman"/>
            </a:endParaRPr>
          </a:p>
          <a:p>
            <a:pPr marL="1391920" marR="484505" lvl="2" indent="-418465">
              <a:lnSpc>
                <a:spcPts val="2620"/>
              </a:lnSpc>
              <a:spcBef>
                <a:spcPts val="650"/>
              </a:spcBef>
              <a:buClr>
                <a:srgbClr val="CC0000"/>
              </a:buClr>
              <a:buFont typeface="Wingdings"/>
              <a:buChar char=""/>
              <a:tabLst>
                <a:tab pos="1391285" algn="l"/>
                <a:tab pos="1392555" algn="l"/>
              </a:tabLst>
            </a:pPr>
            <a:r>
              <a:rPr sz="2400" spc="10" dirty="0">
                <a:latin typeface="Times New Roman"/>
                <a:cs typeface="Times New Roman"/>
              </a:rPr>
              <a:t>No </a:t>
            </a:r>
            <a:r>
              <a:rPr sz="2400" spc="5" dirty="0">
                <a:latin typeface="Times New Roman"/>
                <a:cs typeface="Times New Roman"/>
              </a:rPr>
              <a:t>uncertainty about </a:t>
            </a:r>
            <a:r>
              <a:rPr sz="2400" dirty="0">
                <a:latin typeface="Times New Roman"/>
                <a:cs typeface="Times New Roman"/>
              </a:rPr>
              <a:t>its </a:t>
            </a:r>
            <a:r>
              <a:rPr sz="2400" spc="10" dirty="0">
                <a:latin typeface="Times New Roman"/>
                <a:cs typeface="Times New Roman"/>
              </a:rPr>
              <a:t>time-dependent behavior </a:t>
            </a:r>
            <a:r>
              <a:rPr sz="2400" spc="5" dirty="0">
                <a:latin typeface="Times New Roman"/>
                <a:cs typeface="Times New Roman"/>
              </a:rPr>
              <a:t>at  </a:t>
            </a:r>
            <a:r>
              <a:rPr sz="2400" spc="10" dirty="0">
                <a:latin typeface="Times New Roman"/>
                <a:cs typeface="Times New Roman"/>
              </a:rPr>
              <a:t>any instance </a:t>
            </a:r>
            <a:r>
              <a:rPr sz="2400" spc="5" dirty="0">
                <a:latin typeface="Times New Roman"/>
                <a:cs typeface="Times New Roman"/>
              </a:rPr>
              <a:t>of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time.</a:t>
            </a:r>
            <a:endParaRPr sz="2400">
              <a:latin typeface="Times New Roman"/>
              <a:cs typeface="Times New Roman"/>
            </a:endParaRPr>
          </a:p>
          <a:p>
            <a:pPr marL="972185" lvl="1" indent="-462280">
              <a:lnSpc>
                <a:spcPct val="100000"/>
              </a:lnSpc>
              <a:spcBef>
                <a:spcPts val="275"/>
              </a:spcBef>
              <a:buClr>
                <a:srgbClr val="CC0000"/>
              </a:buClr>
              <a:buFont typeface="Wingdings"/>
              <a:buChar char=""/>
              <a:tabLst>
                <a:tab pos="972185" algn="l"/>
                <a:tab pos="972819" algn="l"/>
              </a:tabLst>
            </a:pPr>
            <a:r>
              <a:rPr sz="2700" spc="15" dirty="0">
                <a:latin typeface="Times New Roman"/>
                <a:cs typeface="Times New Roman"/>
              </a:rPr>
              <a:t>Random </a:t>
            </a:r>
            <a:r>
              <a:rPr sz="2700" spc="10" dirty="0">
                <a:latin typeface="Times New Roman"/>
                <a:cs typeface="Times New Roman"/>
              </a:rPr>
              <a:t>or stochastic</a:t>
            </a:r>
            <a:r>
              <a:rPr sz="2700" spc="65" dirty="0">
                <a:latin typeface="Times New Roman"/>
                <a:cs typeface="Times New Roman"/>
              </a:rPr>
              <a:t> </a:t>
            </a:r>
            <a:r>
              <a:rPr sz="2700" spc="15" dirty="0">
                <a:latin typeface="Times New Roman"/>
                <a:cs typeface="Times New Roman"/>
              </a:rPr>
              <a:t>model</a:t>
            </a:r>
            <a:endParaRPr sz="2700">
              <a:latin typeface="Times New Roman"/>
              <a:cs typeface="Times New Roman"/>
            </a:endParaRPr>
          </a:p>
          <a:p>
            <a:pPr marL="1391920" marR="585470" lvl="2" indent="-418465">
              <a:lnSpc>
                <a:spcPts val="2620"/>
              </a:lnSpc>
              <a:spcBef>
                <a:spcPts val="655"/>
              </a:spcBef>
              <a:buClr>
                <a:srgbClr val="CC0000"/>
              </a:buClr>
              <a:buFont typeface="Wingdings"/>
              <a:buChar char=""/>
              <a:tabLst>
                <a:tab pos="1391285" algn="l"/>
                <a:tab pos="1392555" algn="l"/>
              </a:tabLst>
            </a:pPr>
            <a:r>
              <a:rPr sz="2400" spc="10" dirty="0">
                <a:latin typeface="Times New Roman"/>
                <a:cs typeface="Times New Roman"/>
              </a:rPr>
              <a:t>Uncertain </a:t>
            </a:r>
            <a:r>
              <a:rPr sz="2400" spc="5" dirty="0">
                <a:latin typeface="Times New Roman"/>
                <a:cs typeface="Times New Roman"/>
              </a:rPr>
              <a:t>about </a:t>
            </a:r>
            <a:r>
              <a:rPr sz="2400" dirty="0">
                <a:latin typeface="Times New Roman"/>
                <a:cs typeface="Times New Roman"/>
              </a:rPr>
              <a:t>its </a:t>
            </a:r>
            <a:r>
              <a:rPr sz="2400" spc="10" dirty="0">
                <a:latin typeface="Times New Roman"/>
                <a:cs typeface="Times New Roman"/>
              </a:rPr>
              <a:t>time-dependent behavior </a:t>
            </a:r>
            <a:r>
              <a:rPr sz="2400" spc="5" dirty="0">
                <a:latin typeface="Times New Roman"/>
                <a:cs typeface="Times New Roman"/>
              </a:rPr>
              <a:t>at </a:t>
            </a:r>
            <a:r>
              <a:rPr sz="2400" spc="15" dirty="0">
                <a:latin typeface="Times New Roman"/>
                <a:cs typeface="Times New Roman"/>
              </a:rPr>
              <a:t>any  </a:t>
            </a:r>
            <a:r>
              <a:rPr sz="2400" spc="10" dirty="0">
                <a:latin typeface="Times New Roman"/>
                <a:cs typeface="Times New Roman"/>
              </a:rPr>
              <a:t>instance </a:t>
            </a:r>
            <a:r>
              <a:rPr sz="2400" spc="5" dirty="0">
                <a:latin typeface="Times New Roman"/>
                <a:cs typeface="Times New Roman"/>
              </a:rPr>
              <a:t>of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time,</a:t>
            </a:r>
            <a:endParaRPr sz="2400">
              <a:latin typeface="Times New Roman"/>
              <a:cs typeface="Times New Roman"/>
            </a:endParaRPr>
          </a:p>
          <a:p>
            <a:pPr marL="1391920" marR="329565" lvl="2" indent="-418465">
              <a:lnSpc>
                <a:spcPts val="2620"/>
              </a:lnSpc>
              <a:spcBef>
                <a:spcPts val="665"/>
              </a:spcBef>
              <a:buClr>
                <a:srgbClr val="CC0000"/>
              </a:buClr>
              <a:buFont typeface="Wingdings"/>
              <a:buChar char=""/>
              <a:tabLst>
                <a:tab pos="1391285" algn="l"/>
                <a:tab pos="1392555" algn="l"/>
              </a:tabLst>
            </a:pPr>
            <a:r>
              <a:rPr sz="2400" spc="10" dirty="0">
                <a:latin typeface="Times New Roman"/>
                <a:cs typeface="Times New Roman"/>
              </a:rPr>
              <a:t>but </a:t>
            </a:r>
            <a:r>
              <a:rPr sz="2400" b="1" spc="10" dirty="0">
                <a:latin typeface="Times New Roman"/>
                <a:cs typeface="Times New Roman"/>
              </a:rPr>
              <a:t>certain </a:t>
            </a:r>
            <a:r>
              <a:rPr sz="2400" spc="5" dirty="0">
                <a:latin typeface="Times New Roman"/>
                <a:cs typeface="Times New Roman"/>
              </a:rPr>
              <a:t>on the </a:t>
            </a:r>
            <a:r>
              <a:rPr sz="2400" i="1" spc="5" dirty="0">
                <a:latin typeface="Times New Roman"/>
                <a:cs typeface="Times New Roman"/>
              </a:rPr>
              <a:t>statistical </a:t>
            </a:r>
            <a:r>
              <a:rPr sz="2400" spc="10" dirty="0">
                <a:latin typeface="Times New Roman"/>
                <a:cs typeface="Times New Roman"/>
              </a:rPr>
              <a:t>behavior </a:t>
            </a:r>
            <a:r>
              <a:rPr sz="2400" spc="5" dirty="0">
                <a:latin typeface="Times New Roman"/>
                <a:cs typeface="Times New Roman"/>
              </a:rPr>
              <a:t>at </a:t>
            </a:r>
            <a:r>
              <a:rPr sz="2400" spc="10" dirty="0">
                <a:latin typeface="Times New Roman"/>
                <a:cs typeface="Times New Roman"/>
              </a:rPr>
              <a:t>any instance  </a:t>
            </a:r>
            <a:r>
              <a:rPr sz="2400" spc="5" dirty="0">
                <a:latin typeface="Times New Roman"/>
                <a:cs typeface="Times New Roman"/>
              </a:rPr>
              <a:t>of time.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72288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1.1 Examples of Stochastic</a:t>
            </a:r>
            <a:r>
              <a:rPr sz="4000" spc="-5" dirty="0"/>
              <a:t> </a:t>
            </a:r>
            <a:r>
              <a:rPr sz="4000" dirty="0"/>
              <a:t>Models</a:t>
            </a:r>
            <a:endParaRPr sz="4000"/>
          </a:p>
        </p:txBody>
      </p:sp>
      <p:sp>
        <p:nvSpPr>
          <p:cNvPr id="7" name="object 7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4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9687" y="1949232"/>
            <a:ext cx="6435090" cy="116586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509270" indent="-497205">
              <a:lnSpc>
                <a:spcPct val="100000"/>
              </a:lnSpc>
              <a:spcBef>
                <a:spcPts val="745"/>
              </a:spcBef>
              <a:buClr>
                <a:srgbClr val="003366"/>
              </a:buClr>
              <a:buFont typeface="Wingdings"/>
              <a:buChar char=""/>
              <a:tabLst>
                <a:tab pos="509905" algn="l"/>
              </a:tabLst>
            </a:pPr>
            <a:r>
              <a:rPr sz="3200" spc="-15" dirty="0">
                <a:latin typeface="Times New Roman"/>
                <a:cs typeface="Times New Roman"/>
              </a:rPr>
              <a:t>Channel noise </a:t>
            </a:r>
            <a:r>
              <a:rPr sz="3200" spc="-10" dirty="0">
                <a:latin typeface="Times New Roman"/>
                <a:cs typeface="Times New Roman"/>
              </a:rPr>
              <a:t>and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interference</a:t>
            </a:r>
            <a:endParaRPr sz="3200">
              <a:latin typeface="Times New Roman"/>
              <a:cs typeface="Times New Roman"/>
            </a:endParaRPr>
          </a:p>
          <a:p>
            <a:pPr marL="509270" indent="-497205">
              <a:lnSpc>
                <a:spcPct val="100000"/>
              </a:lnSpc>
              <a:spcBef>
                <a:spcPts val="650"/>
              </a:spcBef>
              <a:buClr>
                <a:srgbClr val="003366"/>
              </a:buClr>
              <a:buFont typeface="Wingdings"/>
              <a:buChar char=""/>
              <a:tabLst>
                <a:tab pos="509905" algn="l"/>
              </a:tabLst>
            </a:pPr>
            <a:r>
              <a:rPr sz="3200" spc="-15" dirty="0">
                <a:latin typeface="Times New Roman"/>
                <a:cs typeface="Times New Roman"/>
              </a:rPr>
              <a:t>Source </a:t>
            </a:r>
            <a:r>
              <a:rPr sz="3200" spc="-10" dirty="0">
                <a:latin typeface="Times New Roman"/>
                <a:cs typeface="Times New Roman"/>
              </a:rPr>
              <a:t>of </a:t>
            </a:r>
            <a:r>
              <a:rPr sz="3200" spc="-15" dirty="0">
                <a:latin typeface="Times New Roman"/>
                <a:cs typeface="Times New Roman"/>
              </a:rPr>
              <a:t>information, such </a:t>
            </a:r>
            <a:r>
              <a:rPr sz="3200" spc="-5" dirty="0">
                <a:latin typeface="Times New Roman"/>
                <a:cs typeface="Times New Roman"/>
              </a:rPr>
              <a:t>as</a:t>
            </a:r>
            <a:r>
              <a:rPr sz="3200" spc="-7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voice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527558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5" dirty="0"/>
              <a:t>A1.1: </a:t>
            </a:r>
            <a:r>
              <a:rPr sz="4000" dirty="0"/>
              <a:t>Relative</a:t>
            </a:r>
            <a:r>
              <a:rPr sz="4000" spc="-55" dirty="0"/>
              <a:t> </a:t>
            </a:r>
            <a:r>
              <a:rPr sz="4000" dirty="0"/>
              <a:t>Frequency</a:t>
            </a:r>
            <a:endParaRPr sz="4000"/>
          </a:p>
        </p:txBody>
      </p:sp>
      <p:sp>
        <p:nvSpPr>
          <p:cNvPr id="7" name="object 7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5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64287" y="2031314"/>
            <a:ext cx="8054975" cy="408305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534670" marR="657225" indent="-497205">
              <a:lnSpc>
                <a:spcPts val="3790"/>
              </a:lnSpc>
              <a:spcBef>
                <a:spcPts val="270"/>
              </a:spcBef>
              <a:buClr>
                <a:srgbClr val="003366"/>
              </a:buClr>
              <a:buFont typeface="Wingdings"/>
              <a:buChar char=""/>
              <a:tabLst>
                <a:tab pos="535305" algn="l"/>
              </a:tabLst>
            </a:pPr>
            <a:r>
              <a:rPr sz="3200" spc="-20" dirty="0">
                <a:latin typeface="Times New Roman"/>
                <a:cs typeface="Times New Roman"/>
              </a:rPr>
              <a:t>How </a:t>
            </a:r>
            <a:r>
              <a:rPr sz="3200" spc="-5" dirty="0">
                <a:latin typeface="Times New Roman"/>
                <a:cs typeface="Times New Roman"/>
              </a:rPr>
              <a:t>to </a:t>
            </a:r>
            <a:r>
              <a:rPr sz="3200" spc="-10" dirty="0">
                <a:latin typeface="Times New Roman"/>
                <a:cs typeface="Times New Roman"/>
              </a:rPr>
              <a:t>determine the probability of</a:t>
            </a:r>
            <a:r>
              <a:rPr sz="3200" spc="-10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“head  </a:t>
            </a:r>
            <a:r>
              <a:rPr sz="3200" spc="-15" dirty="0">
                <a:latin typeface="Times New Roman"/>
                <a:cs typeface="Times New Roman"/>
              </a:rPr>
              <a:t>appearance” </a:t>
            </a:r>
            <a:r>
              <a:rPr sz="3200" spc="-10" dirty="0">
                <a:latin typeface="Times New Roman"/>
                <a:cs typeface="Times New Roman"/>
              </a:rPr>
              <a:t>for </a:t>
            </a:r>
            <a:r>
              <a:rPr sz="3200" dirty="0">
                <a:latin typeface="Times New Roman"/>
                <a:cs typeface="Times New Roman"/>
              </a:rPr>
              <a:t>a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coin?</a:t>
            </a:r>
            <a:endParaRPr sz="3200">
              <a:latin typeface="Times New Roman"/>
              <a:cs typeface="Times New Roman"/>
            </a:endParaRPr>
          </a:p>
          <a:p>
            <a:pPr marL="534670" indent="-497205">
              <a:lnSpc>
                <a:spcPct val="100000"/>
              </a:lnSpc>
              <a:spcBef>
                <a:spcPts val="555"/>
              </a:spcBef>
              <a:buClr>
                <a:srgbClr val="003366"/>
              </a:buClr>
              <a:buFont typeface="Wingdings"/>
              <a:buChar char=""/>
              <a:tabLst>
                <a:tab pos="535305" algn="l"/>
              </a:tabLst>
            </a:pPr>
            <a:r>
              <a:rPr sz="3200" i="1" spc="-15" dirty="0">
                <a:latin typeface="Times New Roman"/>
                <a:cs typeface="Times New Roman"/>
              </a:rPr>
              <a:t>Answer: </a:t>
            </a:r>
            <a:r>
              <a:rPr sz="3200" spc="-10" dirty="0">
                <a:latin typeface="Times New Roman"/>
                <a:cs typeface="Times New Roman"/>
              </a:rPr>
              <a:t>Relative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frequency.</a:t>
            </a:r>
            <a:endParaRPr sz="3200">
              <a:latin typeface="Times New Roman"/>
              <a:cs typeface="Times New Roman"/>
            </a:endParaRPr>
          </a:p>
          <a:p>
            <a:pPr marL="534670" marR="30480" indent="6350">
              <a:lnSpc>
                <a:spcPct val="99100"/>
              </a:lnSpc>
              <a:spcBef>
                <a:spcPts val="775"/>
              </a:spcBef>
            </a:pPr>
            <a:r>
              <a:rPr sz="3200" spc="-15" dirty="0">
                <a:latin typeface="Times New Roman"/>
                <a:cs typeface="Times New Roman"/>
              </a:rPr>
              <a:t>Specifically, </a:t>
            </a:r>
            <a:r>
              <a:rPr sz="3200" spc="-10" dirty="0">
                <a:latin typeface="Times New Roman"/>
                <a:cs typeface="Times New Roman"/>
              </a:rPr>
              <a:t>by </a:t>
            </a:r>
            <a:r>
              <a:rPr sz="3200" spc="-15" dirty="0">
                <a:latin typeface="Times New Roman"/>
                <a:cs typeface="Times New Roman"/>
              </a:rPr>
              <a:t>carrying out </a:t>
            </a:r>
            <a:r>
              <a:rPr sz="3200" i="1" dirty="0">
                <a:latin typeface="Times New Roman"/>
                <a:cs typeface="Times New Roman"/>
              </a:rPr>
              <a:t>n </a:t>
            </a:r>
            <a:r>
              <a:rPr sz="3200" spc="-15" dirty="0">
                <a:latin typeface="Times New Roman"/>
                <a:cs typeface="Times New Roman"/>
              </a:rPr>
              <a:t>coin-tossing  experiments, </a:t>
            </a:r>
            <a:r>
              <a:rPr sz="3200" spc="-10" dirty="0">
                <a:latin typeface="Times New Roman"/>
                <a:cs typeface="Times New Roman"/>
              </a:rPr>
              <a:t>the </a:t>
            </a:r>
            <a:r>
              <a:rPr sz="3200" i="1" spc="-10" dirty="0">
                <a:latin typeface="Times New Roman"/>
                <a:cs typeface="Times New Roman"/>
              </a:rPr>
              <a:t>relative </a:t>
            </a:r>
            <a:r>
              <a:rPr sz="3200" i="1" spc="-15" dirty="0">
                <a:latin typeface="Times New Roman"/>
                <a:cs typeface="Times New Roman"/>
              </a:rPr>
              <a:t>frequency </a:t>
            </a:r>
            <a:r>
              <a:rPr sz="3200" spc="-10" dirty="0">
                <a:latin typeface="Times New Roman"/>
                <a:cs typeface="Times New Roman"/>
              </a:rPr>
              <a:t>of head  </a:t>
            </a:r>
            <a:r>
              <a:rPr sz="3200" spc="-15" dirty="0">
                <a:latin typeface="Times New Roman"/>
                <a:cs typeface="Times New Roman"/>
              </a:rPr>
              <a:t>appearance </a:t>
            </a:r>
            <a:r>
              <a:rPr sz="3200" spc="-5" dirty="0">
                <a:latin typeface="Times New Roman"/>
                <a:cs typeface="Times New Roman"/>
              </a:rPr>
              <a:t>is </a:t>
            </a:r>
            <a:r>
              <a:rPr sz="3200" spc="-10" dirty="0">
                <a:latin typeface="Times New Roman"/>
                <a:cs typeface="Times New Roman"/>
              </a:rPr>
              <a:t>equal </a:t>
            </a:r>
            <a:r>
              <a:rPr sz="3200" spc="-5" dirty="0">
                <a:latin typeface="Times New Roman"/>
                <a:cs typeface="Times New Roman"/>
              </a:rPr>
              <a:t>to </a:t>
            </a:r>
            <a:r>
              <a:rPr sz="3200" i="1" spc="-10" dirty="0">
                <a:latin typeface="Times New Roman"/>
                <a:cs typeface="Times New Roman"/>
              </a:rPr>
              <a:t>N</a:t>
            </a:r>
            <a:r>
              <a:rPr sz="3150" i="1" spc="-15" baseline="-18518" dirty="0">
                <a:latin typeface="Times New Roman"/>
                <a:cs typeface="Times New Roman"/>
              </a:rPr>
              <a:t>n</a:t>
            </a:r>
            <a:r>
              <a:rPr sz="3200" spc="-10" dirty="0">
                <a:latin typeface="Times New Roman"/>
                <a:cs typeface="Times New Roman"/>
              </a:rPr>
              <a:t>(</a:t>
            </a:r>
            <a:r>
              <a:rPr sz="3200" i="1" spc="-10" dirty="0">
                <a:latin typeface="Times New Roman"/>
                <a:cs typeface="Times New Roman"/>
              </a:rPr>
              <a:t>A</a:t>
            </a:r>
            <a:r>
              <a:rPr sz="3200" spc="-10" dirty="0">
                <a:latin typeface="Times New Roman"/>
                <a:cs typeface="Times New Roman"/>
              </a:rPr>
              <a:t>)/</a:t>
            </a:r>
            <a:r>
              <a:rPr sz="3200" i="1" spc="-10" dirty="0">
                <a:latin typeface="Times New Roman"/>
                <a:cs typeface="Times New Roman"/>
              </a:rPr>
              <a:t>n</a:t>
            </a:r>
            <a:r>
              <a:rPr sz="3200" spc="-10" dirty="0">
                <a:latin typeface="Times New Roman"/>
                <a:cs typeface="Times New Roman"/>
              </a:rPr>
              <a:t>, </a:t>
            </a:r>
            <a:r>
              <a:rPr sz="3200" spc="-15" dirty="0">
                <a:latin typeface="Times New Roman"/>
                <a:cs typeface="Times New Roman"/>
              </a:rPr>
              <a:t>where </a:t>
            </a:r>
            <a:r>
              <a:rPr sz="3200" i="1" spc="-10" dirty="0">
                <a:latin typeface="Times New Roman"/>
                <a:cs typeface="Times New Roman"/>
              </a:rPr>
              <a:t>N</a:t>
            </a:r>
            <a:r>
              <a:rPr sz="3150" i="1" spc="-15" baseline="-18518" dirty="0">
                <a:latin typeface="Times New Roman"/>
                <a:cs typeface="Times New Roman"/>
              </a:rPr>
              <a:t>n</a:t>
            </a:r>
            <a:r>
              <a:rPr sz="3200" spc="-10" dirty="0">
                <a:latin typeface="Times New Roman"/>
                <a:cs typeface="Times New Roman"/>
              </a:rPr>
              <a:t>(</a:t>
            </a:r>
            <a:r>
              <a:rPr sz="3200" i="1" spc="-10" dirty="0">
                <a:latin typeface="Times New Roman"/>
                <a:cs typeface="Times New Roman"/>
              </a:rPr>
              <a:t>A</a:t>
            </a:r>
            <a:r>
              <a:rPr sz="3200" spc="-10" dirty="0">
                <a:latin typeface="Times New Roman"/>
                <a:cs typeface="Times New Roman"/>
              </a:rPr>
              <a:t>)</a:t>
            </a:r>
            <a:r>
              <a:rPr sz="3200" spc="-10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is  </a:t>
            </a:r>
            <a:r>
              <a:rPr sz="3200" spc="-10" dirty="0">
                <a:latin typeface="Times New Roman"/>
                <a:cs typeface="Times New Roman"/>
              </a:rPr>
              <a:t>the </a:t>
            </a:r>
            <a:r>
              <a:rPr sz="3200" spc="-15" dirty="0">
                <a:latin typeface="Times New Roman"/>
                <a:cs typeface="Times New Roman"/>
              </a:rPr>
              <a:t>number </a:t>
            </a:r>
            <a:r>
              <a:rPr sz="3200" spc="-10" dirty="0">
                <a:latin typeface="Times New Roman"/>
                <a:cs typeface="Times New Roman"/>
              </a:rPr>
              <a:t>of head </a:t>
            </a:r>
            <a:r>
              <a:rPr sz="3200" spc="-15" dirty="0">
                <a:latin typeface="Times New Roman"/>
                <a:cs typeface="Times New Roman"/>
              </a:rPr>
              <a:t>appearance </a:t>
            </a:r>
            <a:r>
              <a:rPr sz="3200" spc="-5" dirty="0">
                <a:latin typeface="Times New Roman"/>
                <a:cs typeface="Times New Roman"/>
              </a:rPr>
              <a:t>in </a:t>
            </a:r>
            <a:r>
              <a:rPr sz="3200" spc="-10" dirty="0">
                <a:latin typeface="Times New Roman"/>
                <a:cs typeface="Times New Roman"/>
              </a:rPr>
              <a:t>these </a:t>
            </a:r>
            <a:r>
              <a:rPr sz="3200" i="1" dirty="0">
                <a:latin typeface="Times New Roman"/>
                <a:cs typeface="Times New Roman"/>
              </a:rPr>
              <a:t>n  </a:t>
            </a:r>
            <a:r>
              <a:rPr sz="3200" spc="-15" dirty="0">
                <a:latin typeface="Times New Roman"/>
                <a:cs typeface="Times New Roman"/>
              </a:rPr>
              <a:t>random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experiments.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527558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5" dirty="0"/>
              <a:t>A1.1: </a:t>
            </a:r>
            <a:r>
              <a:rPr sz="4000" dirty="0"/>
              <a:t>Relative</a:t>
            </a:r>
            <a:r>
              <a:rPr sz="4000" spc="-55" dirty="0"/>
              <a:t> </a:t>
            </a:r>
            <a:r>
              <a:rPr sz="4000" dirty="0"/>
              <a:t>Frequency</a:t>
            </a:r>
            <a:endParaRPr sz="4000"/>
          </a:p>
        </p:txBody>
      </p:sp>
      <p:sp>
        <p:nvSpPr>
          <p:cNvPr id="7" name="object 7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6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9687" y="2031314"/>
            <a:ext cx="7851775" cy="394271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509270" marR="1329690" indent="-497205">
              <a:lnSpc>
                <a:spcPts val="3790"/>
              </a:lnSpc>
              <a:spcBef>
                <a:spcPts val="270"/>
              </a:spcBef>
              <a:buClr>
                <a:srgbClr val="003366"/>
              </a:buClr>
              <a:buFont typeface="Wingdings"/>
              <a:buChar char=""/>
              <a:tabLst>
                <a:tab pos="509905" algn="l"/>
              </a:tabLst>
            </a:pPr>
            <a:r>
              <a:rPr sz="3200" spc="-5" dirty="0">
                <a:latin typeface="Times New Roman"/>
                <a:cs typeface="Times New Roman"/>
              </a:rPr>
              <a:t>Is </a:t>
            </a:r>
            <a:r>
              <a:rPr sz="3200" i="1" spc="-10" dirty="0">
                <a:latin typeface="Times New Roman"/>
                <a:cs typeface="Times New Roman"/>
              </a:rPr>
              <a:t>relative </a:t>
            </a:r>
            <a:r>
              <a:rPr sz="3200" i="1" spc="-15" dirty="0">
                <a:latin typeface="Times New Roman"/>
                <a:cs typeface="Times New Roman"/>
              </a:rPr>
              <a:t>frequency </a:t>
            </a:r>
            <a:r>
              <a:rPr sz="3200" spc="-10" dirty="0">
                <a:latin typeface="Times New Roman"/>
                <a:cs typeface="Times New Roman"/>
              </a:rPr>
              <a:t>close </a:t>
            </a:r>
            <a:r>
              <a:rPr sz="3200" spc="-5" dirty="0">
                <a:latin typeface="Times New Roman"/>
                <a:cs typeface="Times New Roman"/>
              </a:rPr>
              <a:t>to </a:t>
            </a:r>
            <a:r>
              <a:rPr sz="3200" spc="-10" dirty="0">
                <a:latin typeface="Times New Roman"/>
                <a:cs typeface="Times New Roman"/>
              </a:rPr>
              <a:t>the</a:t>
            </a:r>
            <a:r>
              <a:rPr sz="3200" spc="-135" dirty="0">
                <a:latin typeface="Times New Roman"/>
                <a:cs typeface="Times New Roman"/>
              </a:rPr>
              <a:t> </a:t>
            </a:r>
            <a:r>
              <a:rPr sz="3200" i="1" spc="-10" dirty="0">
                <a:latin typeface="Times New Roman"/>
                <a:cs typeface="Times New Roman"/>
              </a:rPr>
              <a:t>true  </a:t>
            </a:r>
            <a:r>
              <a:rPr sz="3200" i="1" spc="-15" dirty="0">
                <a:latin typeface="Times New Roman"/>
                <a:cs typeface="Times New Roman"/>
              </a:rPr>
              <a:t>probability </a:t>
            </a:r>
            <a:r>
              <a:rPr sz="3200" spc="-10" dirty="0">
                <a:latin typeface="Times New Roman"/>
                <a:cs typeface="Times New Roman"/>
              </a:rPr>
              <a:t>(of head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appearance)?</a:t>
            </a:r>
            <a:endParaRPr sz="3200">
              <a:latin typeface="Times New Roman"/>
              <a:cs typeface="Times New Roman"/>
            </a:endParaRPr>
          </a:p>
          <a:p>
            <a:pPr marL="972185" marR="5080" lvl="1" indent="-462280">
              <a:lnSpc>
                <a:spcPct val="101499"/>
              </a:lnSpc>
              <a:spcBef>
                <a:spcPts val="500"/>
              </a:spcBef>
              <a:buClr>
                <a:srgbClr val="CC0000"/>
              </a:buClr>
              <a:buFont typeface="Wingdings"/>
              <a:buChar char=""/>
              <a:tabLst>
                <a:tab pos="972185" algn="l"/>
                <a:tab pos="972819" algn="l"/>
              </a:tabLst>
            </a:pPr>
            <a:r>
              <a:rPr sz="2700" spc="5" dirty="0">
                <a:latin typeface="Times New Roman"/>
                <a:cs typeface="Times New Roman"/>
              </a:rPr>
              <a:t>It </a:t>
            </a:r>
            <a:r>
              <a:rPr sz="2700" spc="10" dirty="0">
                <a:latin typeface="Times New Roman"/>
                <a:cs typeface="Times New Roman"/>
              </a:rPr>
              <a:t>could occur that </a:t>
            </a:r>
            <a:r>
              <a:rPr sz="2700" b="1" spc="10" dirty="0">
                <a:latin typeface="Times New Roman"/>
                <a:cs typeface="Times New Roman"/>
              </a:rPr>
              <a:t>4-out-of-10 </a:t>
            </a:r>
            <a:r>
              <a:rPr sz="2700" spc="15" dirty="0">
                <a:latin typeface="Times New Roman"/>
                <a:cs typeface="Times New Roman"/>
              </a:rPr>
              <a:t>tossing </a:t>
            </a:r>
            <a:r>
              <a:rPr sz="2700" spc="10" dirty="0">
                <a:latin typeface="Times New Roman"/>
                <a:cs typeface="Times New Roman"/>
              </a:rPr>
              <a:t>results </a:t>
            </a:r>
            <a:r>
              <a:rPr sz="2700" spc="5" dirty="0">
                <a:latin typeface="Times New Roman"/>
                <a:cs typeface="Times New Roman"/>
              </a:rPr>
              <a:t>are  </a:t>
            </a:r>
            <a:r>
              <a:rPr sz="2700" spc="15" dirty="0">
                <a:latin typeface="Times New Roman"/>
                <a:cs typeface="Times New Roman"/>
              </a:rPr>
              <a:t>“head” </a:t>
            </a:r>
            <a:r>
              <a:rPr sz="2700" spc="10" dirty="0">
                <a:latin typeface="Times New Roman"/>
                <a:cs typeface="Times New Roman"/>
              </a:rPr>
              <a:t>for </a:t>
            </a:r>
            <a:r>
              <a:rPr sz="2700" dirty="0">
                <a:latin typeface="Times New Roman"/>
                <a:cs typeface="Times New Roman"/>
              </a:rPr>
              <a:t>a </a:t>
            </a:r>
            <a:r>
              <a:rPr sz="2700" b="1" spc="10" dirty="0">
                <a:latin typeface="Times New Roman"/>
                <a:cs typeface="Times New Roman"/>
              </a:rPr>
              <a:t>fair</a:t>
            </a:r>
            <a:r>
              <a:rPr sz="2700" b="1" spc="65" dirty="0">
                <a:latin typeface="Times New Roman"/>
                <a:cs typeface="Times New Roman"/>
              </a:rPr>
              <a:t> </a:t>
            </a:r>
            <a:r>
              <a:rPr sz="2700" spc="15" dirty="0">
                <a:latin typeface="Times New Roman"/>
                <a:cs typeface="Times New Roman"/>
              </a:rPr>
              <a:t>coin!</a:t>
            </a:r>
            <a:endParaRPr sz="2700">
              <a:latin typeface="Times New Roman"/>
              <a:cs typeface="Times New Roman"/>
            </a:endParaRPr>
          </a:p>
          <a:p>
            <a:pPr marL="509270" marR="220345" indent="-497205">
              <a:lnSpc>
                <a:spcPct val="99000"/>
              </a:lnSpc>
              <a:spcBef>
                <a:spcPts val="810"/>
              </a:spcBef>
              <a:buClr>
                <a:srgbClr val="003366"/>
              </a:buClr>
              <a:buFont typeface="Wingdings"/>
              <a:buChar char=""/>
              <a:tabLst>
                <a:tab pos="509905" algn="l"/>
              </a:tabLst>
            </a:pPr>
            <a:r>
              <a:rPr sz="3200" spc="-15" dirty="0">
                <a:latin typeface="Times New Roman"/>
                <a:cs typeface="Times New Roman"/>
              </a:rPr>
              <a:t>Can </a:t>
            </a:r>
            <a:r>
              <a:rPr sz="3200" spc="-10" dirty="0">
                <a:latin typeface="Times New Roman"/>
                <a:cs typeface="Times New Roman"/>
              </a:rPr>
              <a:t>one guarantee that the true “head  </a:t>
            </a:r>
            <a:r>
              <a:rPr sz="3200" spc="-15" dirty="0">
                <a:latin typeface="Times New Roman"/>
                <a:cs typeface="Times New Roman"/>
              </a:rPr>
              <a:t>appearance </a:t>
            </a:r>
            <a:r>
              <a:rPr sz="3200" spc="-10" dirty="0">
                <a:latin typeface="Times New Roman"/>
                <a:cs typeface="Times New Roman"/>
              </a:rPr>
              <a:t>probability” </a:t>
            </a:r>
            <a:r>
              <a:rPr sz="3200" spc="-15" dirty="0">
                <a:latin typeface="Times New Roman"/>
                <a:cs typeface="Times New Roman"/>
              </a:rPr>
              <a:t>remains </a:t>
            </a:r>
            <a:r>
              <a:rPr sz="3200" i="1" spc="-15" dirty="0">
                <a:latin typeface="Times New Roman"/>
                <a:cs typeface="Times New Roman"/>
              </a:rPr>
              <a:t>unchanged  </a:t>
            </a:r>
            <a:r>
              <a:rPr sz="3200" spc="-10" dirty="0">
                <a:latin typeface="Times New Roman"/>
                <a:cs typeface="Times New Roman"/>
              </a:rPr>
              <a:t>(i.e., </a:t>
            </a:r>
            <a:r>
              <a:rPr sz="3200" i="1" spc="-15" dirty="0">
                <a:latin typeface="Times New Roman"/>
                <a:cs typeface="Times New Roman"/>
              </a:rPr>
              <a:t>time-invariant</a:t>
            </a:r>
            <a:r>
              <a:rPr sz="3200" spc="-15" dirty="0">
                <a:latin typeface="Times New Roman"/>
                <a:cs typeface="Times New Roman"/>
              </a:rPr>
              <a:t>) </a:t>
            </a:r>
            <a:r>
              <a:rPr sz="3200" spc="-5" dirty="0">
                <a:latin typeface="Times New Roman"/>
                <a:cs typeface="Times New Roman"/>
              </a:rPr>
              <a:t>in each </a:t>
            </a:r>
            <a:r>
              <a:rPr sz="3200" spc="-10" dirty="0">
                <a:latin typeface="Times New Roman"/>
                <a:cs typeface="Times New Roman"/>
              </a:rPr>
              <a:t>experiment  </a:t>
            </a:r>
            <a:r>
              <a:rPr sz="3200" spc="-15" dirty="0">
                <a:latin typeface="Times New Roman"/>
                <a:cs typeface="Times New Roman"/>
              </a:rPr>
              <a:t>(performed </a:t>
            </a:r>
            <a:r>
              <a:rPr sz="3200" spc="-5" dirty="0">
                <a:latin typeface="Times New Roman"/>
                <a:cs typeface="Times New Roman"/>
              </a:rPr>
              <a:t>at </a:t>
            </a:r>
            <a:r>
              <a:rPr sz="3200" spc="-10" dirty="0">
                <a:latin typeface="Times New Roman"/>
                <a:cs typeface="Times New Roman"/>
              </a:rPr>
              <a:t>different time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instance)?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527558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5" dirty="0"/>
              <a:t>A1.1: </a:t>
            </a:r>
            <a:r>
              <a:rPr sz="4000" dirty="0"/>
              <a:t>Relative</a:t>
            </a:r>
            <a:r>
              <a:rPr sz="4000" spc="-55" dirty="0"/>
              <a:t> </a:t>
            </a:r>
            <a:r>
              <a:rPr sz="4000" dirty="0"/>
              <a:t>Frequency</a:t>
            </a:r>
            <a:endParaRPr sz="4000"/>
          </a:p>
        </p:txBody>
      </p:sp>
      <p:sp>
        <p:nvSpPr>
          <p:cNvPr id="7" name="object 7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7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9687" y="2031314"/>
            <a:ext cx="8112125" cy="40830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509270" marR="11430" indent="-497205">
              <a:lnSpc>
                <a:spcPct val="98900"/>
              </a:lnSpc>
              <a:spcBef>
                <a:spcPts val="140"/>
              </a:spcBef>
              <a:buClr>
                <a:srgbClr val="003366"/>
              </a:buClr>
              <a:buFont typeface="Wingdings"/>
              <a:buChar char=""/>
              <a:tabLst>
                <a:tab pos="509905" algn="l"/>
              </a:tabLst>
            </a:pPr>
            <a:r>
              <a:rPr sz="3200" spc="-15" dirty="0">
                <a:latin typeface="Times New Roman"/>
                <a:cs typeface="Times New Roman"/>
              </a:rPr>
              <a:t>Similarly, </a:t>
            </a:r>
            <a:r>
              <a:rPr sz="3200" spc="-10" dirty="0">
                <a:latin typeface="Times New Roman"/>
                <a:cs typeface="Times New Roman"/>
              </a:rPr>
              <a:t>the </a:t>
            </a:r>
            <a:r>
              <a:rPr sz="3200" spc="-15" dirty="0">
                <a:latin typeface="Times New Roman"/>
                <a:cs typeface="Times New Roman"/>
              </a:rPr>
              <a:t>previous question </a:t>
            </a:r>
            <a:r>
              <a:rPr sz="3200" spc="-10" dirty="0">
                <a:latin typeface="Times New Roman"/>
                <a:cs typeface="Times New Roman"/>
              </a:rPr>
              <a:t>can be  extended </a:t>
            </a:r>
            <a:r>
              <a:rPr sz="3200" spc="-5" dirty="0">
                <a:latin typeface="Times New Roman"/>
                <a:cs typeface="Times New Roman"/>
              </a:rPr>
              <a:t>to </a:t>
            </a:r>
            <a:r>
              <a:rPr sz="3200" spc="-10" dirty="0">
                <a:latin typeface="Times New Roman"/>
                <a:cs typeface="Times New Roman"/>
              </a:rPr>
              <a:t>“In </a:t>
            </a:r>
            <a:r>
              <a:rPr sz="3200" dirty="0">
                <a:latin typeface="Times New Roman"/>
                <a:cs typeface="Times New Roman"/>
              </a:rPr>
              <a:t>a </a:t>
            </a:r>
            <a:r>
              <a:rPr sz="3200" spc="-15" dirty="0">
                <a:latin typeface="Times New Roman"/>
                <a:cs typeface="Times New Roman"/>
              </a:rPr>
              <a:t>communication system, </a:t>
            </a:r>
            <a:r>
              <a:rPr sz="3200" spc="-10" dirty="0">
                <a:latin typeface="Times New Roman"/>
                <a:cs typeface="Times New Roman"/>
              </a:rPr>
              <a:t>can  </a:t>
            </a:r>
            <a:r>
              <a:rPr sz="3200" spc="-15" dirty="0">
                <a:latin typeface="Times New Roman"/>
                <a:cs typeface="Times New Roman"/>
              </a:rPr>
              <a:t>we </a:t>
            </a:r>
            <a:r>
              <a:rPr sz="3200" spc="-10" dirty="0">
                <a:latin typeface="Times New Roman"/>
                <a:cs typeface="Times New Roman"/>
              </a:rPr>
              <a:t>estimate the </a:t>
            </a:r>
            <a:r>
              <a:rPr sz="3200" spc="-15" dirty="0">
                <a:latin typeface="Times New Roman"/>
                <a:cs typeface="Times New Roman"/>
              </a:rPr>
              <a:t>noise </a:t>
            </a:r>
            <a:r>
              <a:rPr sz="3200" spc="-10" dirty="0">
                <a:latin typeface="Times New Roman"/>
                <a:cs typeface="Times New Roman"/>
              </a:rPr>
              <a:t>by </a:t>
            </a:r>
            <a:r>
              <a:rPr sz="3200" i="1" spc="-10" dirty="0">
                <a:latin typeface="Times New Roman"/>
                <a:cs typeface="Times New Roman"/>
              </a:rPr>
              <a:t>repetitive  </a:t>
            </a:r>
            <a:r>
              <a:rPr sz="3200" i="1" spc="-15" dirty="0">
                <a:latin typeface="Times New Roman"/>
                <a:cs typeface="Times New Roman"/>
              </a:rPr>
              <a:t>measurements </a:t>
            </a:r>
            <a:r>
              <a:rPr sz="3200" spc="-5" dirty="0">
                <a:latin typeface="Times New Roman"/>
                <a:cs typeface="Times New Roman"/>
              </a:rPr>
              <a:t>at </a:t>
            </a:r>
            <a:r>
              <a:rPr sz="3200" i="1" spc="-15" dirty="0">
                <a:latin typeface="Times New Roman"/>
                <a:cs typeface="Times New Roman"/>
              </a:rPr>
              <a:t>consecutive </a:t>
            </a:r>
            <a:r>
              <a:rPr sz="3200" i="1" spc="-10" dirty="0">
                <a:latin typeface="Times New Roman"/>
                <a:cs typeface="Times New Roman"/>
              </a:rPr>
              <a:t>but different </a:t>
            </a:r>
            <a:r>
              <a:rPr sz="3200" spc="-10" dirty="0">
                <a:latin typeface="Times New Roman"/>
                <a:cs typeface="Times New Roman"/>
              </a:rPr>
              <a:t>time  instance?”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3366"/>
              </a:buClr>
              <a:buFont typeface="Wingdings"/>
              <a:buChar char=""/>
            </a:pPr>
            <a:endParaRPr sz="4700">
              <a:latin typeface="Times New Roman"/>
              <a:cs typeface="Times New Roman"/>
            </a:endParaRPr>
          </a:p>
          <a:p>
            <a:pPr marL="509270" marR="5080" indent="-497205">
              <a:lnSpc>
                <a:spcPts val="3790"/>
              </a:lnSpc>
              <a:buClr>
                <a:srgbClr val="003366"/>
              </a:buClr>
              <a:buFont typeface="Wingdings"/>
              <a:buChar char=""/>
              <a:tabLst>
                <a:tab pos="509905" algn="l"/>
              </a:tabLst>
            </a:pPr>
            <a:r>
              <a:rPr sz="3200" spc="-20" dirty="0">
                <a:latin typeface="Times New Roman"/>
                <a:cs typeface="Times New Roman"/>
              </a:rPr>
              <a:t>Some </a:t>
            </a:r>
            <a:r>
              <a:rPr sz="3200" i="1" spc="-15" dirty="0">
                <a:latin typeface="Times New Roman"/>
                <a:cs typeface="Times New Roman"/>
              </a:rPr>
              <a:t>assumptions </a:t>
            </a:r>
            <a:r>
              <a:rPr sz="3200" spc="-10" dirty="0">
                <a:latin typeface="Times New Roman"/>
                <a:cs typeface="Times New Roman"/>
              </a:rPr>
              <a:t>on the statistical </a:t>
            </a:r>
            <a:r>
              <a:rPr sz="3200" spc="-15" dirty="0">
                <a:latin typeface="Times New Roman"/>
                <a:cs typeface="Times New Roman"/>
              </a:rPr>
              <a:t>models </a:t>
            </a:r>
            <a:r>
              <a:rPr sz="3200" spc="-10" dirty="0">
                <a:latin typeface="Times New Roman"/>
                <a:cs typeface="Times New Roman"/>
              </a:rPr>
              <a:t>are  </a:t>
            </a:r>
            <a:r>
              <a:rPr sz="3200" spc="-15" dirty="0">
                <a:latin typeface="Times New Roman"/>
                <a:cs typeface="Times New Roman"/>
              </a:rPr>
              <a:t>necessary!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58547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5" dirty="0"/>
              <a:t>A1.1: </a:t>
            </a:r>
            <a:r>
              <a:rPr sz="4000" dirty="0"/>
              <a:t>Axioms of</a:t>
            </a:r>
            <a:r>
              <a:rPr sz="4000" spc="-70" dirty="0"/>
              <a:t> </a:t>
            </a:r>
            <a:r>
              <a:rPr sz="4000" dirty="0"/>
              <a:t>Probability</a:t>
            </a:r>
            <a:endParaRPr sz="4000"/>
          </a:p>
        </p:txBody>
      </p:sp>
      <p:sp>
        <p:nvSpPr>
          <p:cNvPr id="10" name="object 10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8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9687" y="1991210"/>
            <a:ext cx="7668259" cy="284099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509270" marR="312420" indent="-497205">
              <a:lnSpc>
                <a:spcPts val="3000"/>
              </a:lnSpc>
              <a:spcBef>
                <a:spcPts val="400"/>
              </a:spcBef>
              <a:tabLst>
                <a:tab pos="509270" algn="l"/>
              </a:tabLst>
            </a:pPr>
            <a:r>
              <a:rPr sz="2700" dirty="0">
                <a:solidFill>
                  <a:srgbClr val="003366"/>
                </a:solidFill>
                <a:latin typeface="Wingdings"/>
                <a:cs typeface="Wingdings"/>
              </a:rPr>
              <a:t></a:t>
            </a:r>
            <a:r>
              <a:rPr sz="2700" dirty="0">
                <a:solidFill>
                  <a:srgbClr val="003366"/>
                </a:solidFill>
                <a:latin typeface="Times New Roman"/>
                <a:cs typeface="Times New Roman"/>
              </a:rPr>
              <a:t>	</a:t>
            </a:r>
            <a:r>
              <a:rPr sz="2700" spc="15" dirty="0">
                <a:latin typeface="Times New Roman"/>
                <a:cs typeface="Times New Roman"/>
              </a:rPr>
              <a:t>Definition </a:t>
            </a:r>
            <a:r>
              <a:rPr sz="2700" spc="10" dirty="0">
                <a:latin typeface="Times New Roman"/>
                <a:cs typeface="Times New Roman"/>
              </a:rPr>
              <a:t>of </a:t>
            </a:r>
            <a:r>
              <a:rPr sz="2700" dirty="0">
                <a:latin typeface="Times New Roman"/>
                <a:cs typeface="Times New Roman"/>
              </a:rPr>
              <a:t>a </a:t>
            </a:r>
            <a:r>
              <a:rPr sz="2700" i="1" spc="15" dirty="0">
                <a:latin typeface="Times New Roman"/>
                <a:cs typeface="Times New Roman"/>
              </a:rPr>
              <a:t>Probability </a:t>
            </a:r>
            <a:r>
              <a:rPr sz="2700" i="1" spc="10" dirty="0">
                <a:latin typeface="Times New Roman"/>
                <a:cs typeface="Times New Roman"/>
              </a:rPr>
              <a:t>System </a:t>
            </a:r>
            <a:r>
              <a:rPr sz="2700" spc="10" dirty="0">
                <a:latin typeface="Times New Roman"/>
                <a:cs typeface="Times New Roman"/>
              </a:rPr>
              <a:t>(</a:t>
            </a:r>
            <a:r>
              <a:rPr sz="2700" i="1" spc="10" dirty="0">
                <a:latin typeface="Times New Roman"/>
                <a:cs typeface="Times New Roman"/>
              </a:rPr>
              <a:t>S</a:t>
            </a:r>
            <a:r>
              <a:rPr sz="2700" spc="10" dirty="0">
                <a:latin typeface="Times New Roman"/>
                <a:cs typeface="Times New Roman"/>
              </a:rPr>
              <a:t>, </a:t>
            </a:r>
            <a:r>
              <a:rPr sz="2700" b="1" i="1" spc="15" dirty="0">
                <a:latin typeface="Times New Roman"/>
                <a:cs typeface="Times New Roman"/>
              </a:rPr>
              <a:t>F</a:t>
            </a:r>
            <a:r>
              <a:rPr sz="2700" spc="15" dirty="0">
                <a:latin typeface="Times New Roman"/>
                <a:cs typeface="Times New Roman"/>
              </a:rPr>
              <a:t>, </a:t>
            </a:r>
            <a:r>
              <a:rPr sz="2700" i="1" spc="10" dirty="0">
                <a:latin typeface="Times New Roman"/>
                <a:cs typeface="Times New Roman"/>
              </a:rPr>
              <a:t>P</a:t>
            </a:r>
            <a:r>
              <a:rPr sz="2700" spc="10" dirty="0">
                <a:latin typeface="Times New Roman"/>
                <a:cs typeface="Times New Roman"/>
              </a:rPr>
              <a:t>) (also  </a:t>
            </a:r>
            <a:r>
              <a:rPr sz="2700" spc="15" dirty="0">
                <a:latin typeface="Times New Roman"/>
                <a:cs typeface="Times New Roman"/>
              </a:rPr>
              <a:t>named </a:t>
            </a:r>
            <a:r>
              <a:rPr sz="2700" i="1" spc="15" dirty="0">
                <a:latin typeface="Times New Roman"/>
                <a:cs typeface="Times New Roman"/>
              </a:rPr>
              <a:t>Probability</a:t>
            </a:r>
            <a:r>
              <a:rPr sz="2700" i="1" spc="40" dirty="0">
                <a:latin typeface="Times New Roman"/>
                <a:cs typeface="Times New Roman"/>
              </a:rPr>
              <a:t> </a:t>
            </a:r>
            <a:r>
              <a:rPr sz="2700" i="1" spc="15" dirty="0">
                <a:latin typeface="Times New Roman"/>
                <a:cs typeface="Times New Roman"/>
              </a:rPr>
              <a:t>Space</a:t>
            </a:r>
            <a:r>
              <a:rPr sz="2700" spc="15" dirty="0">
                <a:latin typeface="Times New Roman"/>
                <a:cs typeface="Times New Roman"/>
              </a:rPr>
              <a:t>)</a:t>
            </a:r>
            <a:endParaRPr sz="2700">
              <a:latin typeface="Times New Roman"/>
              <a:cs typeface="Times New Roman"/>
            </a:endParaRPr>
          </a:p>
          <a:p>
            <a:pPr marL="361315" indent="-34925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361950" algn="l"/>
              </a:tabLst>
            </a:pPr>
            <a:r>
              <a:rPr sz="2700" spc="20" dirty="0">
                <a:latin typeface="Times New Roman"/>
                <a:cs typeface="Times New Roman"/>
              </a:rPr>
              <a:t>Sample </a:t>
            </a:r>
            <a:r>
              <a:rPr sz="2700" spc="10" dirty="0">
                <a:latin typeface="Times New Roman"/>
                <a:cs typeface="Times New Roman"/>
              </a:rPr>
              <a:t>space</a:t>
            </a:r>
            <a:r>
              <a:rPr sz="2700" spc="3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S</a:t>
            </a:r>
            <a:endParaRPr sz="2700">
              <a:latin typeface="Times New Roman"/>
              <a:cs typeface="Times New Roman"/>
            </a:endParaRPr>
          </a:p>
          <a:p>
            <a:pPr marL="972185" lvl="1" indent="-462280">
              <a:lnSpc>
                <a:spcPct val="100000"/>
              </a:lnSpc>
              <a:spcBef>
                <a:spcPts val="375"/>
              </a:spcBef>
              <a:buClr>
                <a:srgbClr val="CC0000"/>
              </a:buClr>
              <a:buFont typeface="Wingdings"/>
              <a:buChar char=""/>
              <a:tabLst>
                <a:tab pos="972185" algn="l"/>
                <a:tab pos="972819" algn="l"/>
              </a:tabLst>
            </a:pPr>
            <a:r>
              <a:rPr sz="2300" spc="5" dirty="0">
                <a:latin typeface="Times New Roman"/>
                <a:cs typeface="Times New Roman"/>
              </a:rPr>
              <a:t>All possible outcomes (sample points) of the</a:t>
            </a:r>
            <a:r>
              <a:rPr sz="2300" spc="65" dirty="0">
                <a:latin typeface="Times New Roman"/>
                <a:cs typeface="Times New Roman"/>
              </a:rPr>
              <a:t> </a:t>
            </a:r>
            <a:r>
              <a:rPr sz="2300" spc="5" dirty="0">
                <a:latin typeface="Times New Roman"/>
                <a:cs typeface="Times New Roman"/>
              </a:rPr>
              <a:t>experiment</a:t>
            </a:r>
            <a:endParaRPr sz="2300">
              <a:latin typeface="Times New Roman"/>
              <a:cs typeface="Times New Roman"/>
            </a:endParaRPr>
          </a:p>
          <a:p>
            <a:pPr marL="361315" indent="-349250">
              <a:lnSpc>
                <a:spcPct val="100000"/>
              </a:lnSpc>
              <a:spcBef>
                <a:spcPts val="345"/>
              </a:spcBef>
              <a:buAutoNum type="arabicPeriod"/>
              <a:tabLst>
                <a:tab pos="361950" algn="l"/>
              </a:tabLst>
            </a:pPr>
            <a:r>
              <a:rPr sz="2700" spc="15" dirty="0">
                <a:latin typeface="Times New Roman"/>
                <a:cs typeface="Times New Roman"/>
              </a:rPr>
              <a:t>Event </a:t>
            </a:r>
            <a:r>
              <a:rPr sz="2700" spc="10" dirty="0">
                <a:latin typeface="Times New Roman"/>
                <a:cs typeface="Times New Roman"/>
              </a:rPr>
              <a:t>space</a:t>
            </a:r>
            <a:r>
              <a:rPr sz="2700" spc="40" dirty="0">
                <a:latin typeface="Times New Roman"/>
                <a:cs typeface="Times New Roman"/>
              </a:rPr>
              <a:t> </a:t>
            </a:r>
            <a:r>
              <a:rPr sz="2700" b="1" i="1" dirty="0">
                <a:latin typeface="Times New Roman"/>
                <a:cs typeface="Times New Roman"/>
              </a:rPr>
              <a:t>F</a:t>
            </a:r>
            <a:endParaRPr sz="2700">
              <a:latin typeface="Times New Roman"/>
              <a:cs typeface="Times New Roman"/>
            </a:endParaRPr>
          </a:p>
          <a:p>
            <a:pPr marL="972185" marR="242570" lvl="1" indent="-462280">
              <a:lnSpc>
                <a:spcPts val="2500"/>
              </a:lnSpc>
              <a:spcBef>
                <a:spcPts val="650"/>
              </a:spcBef>
              <a:buClr>
                <a:srgbClr val="CC0000"/>
              </a:buClr>
              <a:buFont typeface="Wingdings"/>
              <a:buChar char=""/>
              <a:tabLst>
                <a:tab pos="972185" algn="l"/>
                <a:tab pos="972819" algn="l"/>
              </a:tabLst>
            </a:pPr>
            <a:r>
              <a:rPr sz="2300" spc="5" dirty="0">
                <a:latin typeface="Times New Roman"/>
                <a:cs typeface="Times New Roman"/>
              </a:rPr>
              <a:t>Subset of sample </a:t>
            </a:r>
            <a:r>
              <a:rPr sz="2300" dirty="0">
                <a:latin typeface="Times New Roman"/>
                <a:cs typeface="Times New Roman"/>
              </a:rPr>
              <a:t>space, </a:t>
            </a:r>
            <a:r>
              <a:rPr sz="2300" spc="5" dirty="0">
                <a:latin typeface="Times New Roman"/>
                <a:cs typeface="Times New Roman"/>
              </a:rPr>
              <a:t>which </a:t>
            </a:r>
            <a:r>
              <a:rPr sz="2300" dirty="0">
                <a:latin typeface="Times New Roman"/>
                <a:cs typeface="Times New Roman"/>
              </a:rPr>
              <a:t>can </a:t>
            </a:r>
            <a:r>
              <a:rPr sz="2300" spc="5" dirty="0">
                <a:latin typeface="Times New Roman"/>
                <a:cs typeface="Times New Roman"/>
              </a:rPr>
              <a:t>be probabilistically  measured.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62287" y="4779207"/>
            <a:ext cx="4548505" cy="121158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499745" indent="-462280">
              <a:lnSpc>
                <a:spcPct val="100000"/>
              </a:lnSpc>
              <a:spcBef>
                <a:spcPts val="455"/>
              </a:spcBef>
              <a:buClr>
                <a:srgbClr val="CC0000"/>
              </a:buClr>
              <a:buSzPct val="95833"/>
              <a:buFont typeface="Wingdings"/>
              <a:buChar char=""/>
              <a:tabLst>
                <a:tab pos="499745" algn="l"/>
                <a:tab pos="500380" algn="l"/>
              </a:tabLst>
            </a:pPr>
            <a:r>
              <a:rPr sz="2400" i="1" spc="-35" dirty="0">
                <a:latin typeface="Symbol"/>
                <a:cs typeface="Symbol"/>
              </a:rPr>
              <a:t></a:t>
            </a:r>
            <a:r>
              <a:rPr sz="2300" spc="-35" dirty="0">
                <a:latin typeface="Symbol"/>
                <a:cs typeface="Symbol"/>
              </a:rPr>
              <a:t></a:t>
            </a:r>
            <a:r>
              <a:rPr sz="2300" spc="-35" dirty="0">
                <a:latin typeface="Times New Roman"/>
                <a:cs typeface="Times New Roman"/>
              </a:rPr>
              <a:t> </a:t>
            </a:r>
            <a:r>
              <a:rPr sz="2300" b="1" i="1" dirty="0">
                <a:latin typeface="Times New Roman"/>
                <a:cs typeface="Times New Roman"/>
              </a:rPr>
              <a:t>F </a:t>
            </a:r>
            <a:r>
              <a:rPr sz="2300" spc="5" dirty="0">
                <a:latin typeface="Times New Roman"/>
                <a:cs typeface="Times New Roman"/>
              </a:rPr>
              <a:t>and </a:t>
            </a:r>
            <a:r>
              <a:rPr sz="2300" i="1" dirty="0">
                <a:latin typeface="Times New Roman"/>
                <a:cs typeface="Times New Roman"/>
              </a:rPr>
              <a:t>S </a:t>
            </a:r>
            <a:r>
              <a:rPr sz="2300" dirty="0">
                <a:latin typeface="Symbol"/>
                <a:cs typeface="Symbol"/>
              </a:rPr>
              <a:t></a:t>
            </a:r>
            <a:r>
              <a:rPr sz="2300" spc="90" dirty="0">
                <a:latin typeface="Times New Roman"/>
                <a:cs typeface="Times New Roman"/>
              </a:rPr>
              <a:t> </a:t>
            </a:r>
            <a:r>
              <a:rPr sz="2300" b="1" i="1" dirty="0">
                <a:latin typeface="Times New Roman"/>
                <a:cs typeface="Times New Roman"/>
              </a:rPr>
              <a:t>F</a:t>
            </a:r>
            <a:endParaRPr sz="2300">
              <a:latin typeface="Times New Roman"/>
              <a:cs typeface="Times New Roman"/>
            </a:endParaRPr>
          </a:p>
          <a:p>
            <a:pPr marL="499745" indent="-462280">
              <a:lnSpc>
                <a:spcPct val="100000"/>
              </a:lnSpc>
              <a:spcBef>
                <a:spcPts val="315"/>
              </a:spcBef>
              <a:buClr>
                <a:srgbClr val="CC0000"/>
              </a:buClr>
              <a:buFont typeface="Wingdings"/>
              <a:buChar char=""/>
              <a:tabLst>
                <a:tab pos="499745" algn="l"/>
                <a:tab pos="500380" algn="l"/>
              </a:tabLst>
            </a:pPr>
            <a:r>
              <a:rPr sz="2300" i="1" spc="10" dirty="0">
                <a:latin typeface="Times New Roman"/>
                <a:cs typeface="Times New Roman"/>
              </a:rPr>
              <a:t>A</a:t>
            </a:r>
            <a:r>
              <a:rPr sz="2300" spc="10" dirty="0">
                <a:latin typeface="Symbol"/>
                <a:cs typeface="Symbol"/>
              </a:rPr>
              <a:t>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b="1" i="1" dirty="0">
                <a:latin typeface="Times New Roman"/>
                <a:cs typeface="Times New Roman"/>
              </a:rPr>
              <a:t>F </a:t>
            </a:r>
            <a:r>
              <a:rPr sz="2300" spc="5" dirty="0">
                <a:latin typeface="Times New Roman"/>
                <a:cs typeface="Times New Roman"/>
              </a:rPr>
              <a:t>implies </a:t>
            </a:r>
            <a:r>
              <a:rPr sz="2300" i="1" spc="5" dirty="0">
                <a:latin typeface="Times New Roman"/>
                <a:cs typeface="Times New Roman"/>
              </a:rPr>
              <a:t>A</a:t>
            </a:r>
            <a:r>
              <a:rPr sz="2400" i="1" spc="7" baseline="24305" dirty="0">
                <a:latin typeface="Times New Roman"/>
                <a:cs typeface="Times New Roman"/>
              </a:rPr>
              <a:t>c </a:t>
            </a:r>
            <a:r>
              <a:rPr sz="2300" dirty="0">
                <a:latin typeface="Symbol"/>
                <a:cs typeface="Symbol"/>
              </a:rPr>
              <a:t></a:t>
            </a:r>
            <a:r>
              <a:rPr sz="2300" spc="-235" dirty="0">
                <a:latin typeface="Times New Roman"/>
                <a:cs typeface="Times New Roman"/>
              </a:rPr>
              <a:t> </a:t>
            </a:r>
            <a:r>
              <a:rPr sz="2300" b="1" i="1" spc="5" dirty="0">
                <a:latin typeface="Times New Roman"/>
                <a:cs typeface="Times New Roman"/>
              </a:rPr>
              <a:t>F</a:t>
            </a:r>
            <a:r>
              <a:rPr sz="2300" spc="5" dirty="0">
                <a:latin typeface="Times New Roman"/>
                <a:cs typeface="Times New Roman"/>
              </a:rPr>
              <a:t>.</a:t>
            </a:r>
            <a:endParaRPr sz="2300">
              <a:latin typeface="Times New Roman"/>
              <a:cs typeface="Times New Roman"/>
            </a:endParaRPr>
          </a:p>
          <a:p>
            <a:pPr marL="499745" indent="-462280">
              <a:lnSpc>
                <a:spcPct val="100000"/>
              </a:lnSpc>
              <a:spcBef>
                <a:spcPts val="265"/>
              </a:spcBef>
              <a:buClr>
                <a:srgbClr val="CC0000"/>
              </a:buClr>
              <a:buFont typeface="Wingdings"/>
              <a:buChar char=""/>
              <a:tabLst>
                <a:tab pos="499745" algn="l"/>
                <a:tab pos="500380" algn="l"/>
              </a:tabLst>
            </a:pPr>
            <a:r>
              <a:rPr sz="2300" i="1" spc="10" dirty="0">
                <a:latin typeface="Times New Roman"/>
                <a:cs typeface="Times New Roman"/>
              </a:rPr>
              <a:t>A</a:t>
            </a:r>
            <a:r>
              <a:rPr sz="2300" spc="10" dirty="0">
                <a:latin typeface="Symbol"/>
                <a:cs typeface="Symbol"/>
              </a:rPr>
              <a:t>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b="1" i="1" dirty="0">
                <a:latin typeface="Times New Roman"/>
                <a:cs typeface="Times New Roman"/>
              </a:rPr>
              <a:t>F </a:t>
            </a:r>
            <a:r>
              <a:rPr sz="2300" spc="5" dirty="0">
                <a:latin typeface="Times New Roman"/>
                <a:cs typeface="Times New Roman"/>
              </a:rPr>
              <a:t>and </a:t>
            </a:r>
            <a:r>
              <a:rPr sz="2300" i="1" dirty="0">
                <a:latin typeface="Times New Roman"/>
                <a:cs typeface="Times New Roman"/>
              </a:rPr>
              <a:t>B </a:t>
            </a:r>
            <a:r>
              <a:rPr sz="2300" dirty="0">
                <a:latin typeface="Symbol"/>
                <a:cs typeface="Symbol"/>
              </a:rPr>
              <a:t></a:t>
            </a:r>
            <a:r>
              <a:rPr sz="2300" dirty="0">
                <a:latin typeface="Times New Roman"/>
                <a:cs typeface="Times New Roman"/>
              </a:rPr>
              <a:t> </a:t>
            </a:r>
            <a:r>
              <a:rPr sz="2300" b="1" i="1" dirty="0">
                <a:latin typeface="Times New Roman"/>
                <a:cs typeface="Times New Roman"/>
              </a:rPr>
              <a:t>F </a:t>
            </a:r>
            <a:r>
              <a:rPr sz="2300" spc="5" dirty="0">
                <a:latin typeface="Times New Roman"/>
                <a:cs typeface="Times New Roman"/>
              </a:rPr>
              <a:t>imply </a:t>
            </a:r>
            <a:r>
              <a:rPr sz="2300" i="1" spc="10" dirty="0">
                <a:latin typeface="Times New Roman"/>
                <a:cs typeface="Times New Roman"/>
              </a:rPr>
              <a:t>A</a:t>
            </a:r>
            <a:r>
              <a:rPr sz="2300" spc="10" dirty="0">
                <a:latin typeface="Cambria Math"/>
                <a:cs typeface="Cambria Math"/>
              </a:rPr>
              <a:t>∪</a:t>
            </a:r>
            <a:r>
              <a:rPr sz="2300" i="1" spc="10" dirty="0">
                <a:latin typeface="Times New Roman"/>
                <a:cs typeface="Times New Roman"/>
              </a:rPr>
              <a:t>B </a:t>
            </a:r>
            <a:r>
              <a:rPr sz="2300" dirty="0">
                <a:latin typeface="Symbol"/>
                <a:cs typeface="Symbol"/>
              </a:rPr>
              <a:t></a:t>
            </a:r>
            <a:r>
              <a:rPr sz="2300" spc="50" dirty="0">
                <a:latin typeface="Times New Roman"/>
                <a:cs typeface="Times New Roman"/>
              </a:rPr>
              <a:t> </a:t>
            </a:r>
            <a:r>
              <a:rPr sz="2300" b="1" i="1" spc="5" dirty="0">
                <a:latin typeface="Times New Roman"/>
                <a:cs typeface="Times New Roman"/>
              </a:rPr>
              <a:t>F</a:t>
            </a:r>
            <a:r>
              <a:rPr sz="2300" spc="5" dirty="0">
                <a:latin typeface="Times New Roman"/>
                <a:cs typeface="Times New Roman"/>
              </a:rPr>
              <a:t>.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9687" y="6020665"/>
            <a:ext cx="3471545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10" dirty="0">
                <a:latin typeface="Times New Roman"/>
                <a:cs typeface="Times New Roman"/>
              </a:rPr>
              <a:t>3. </a:t>
            </a:r>
            <a:r>
              <a:rPr sz="2700" spc="15" dirty="0">
                <a:latin typeface="Times New Roman"/>
                <a:cs typeface="Times New Roman"/>
              </a:rPr>
              <a:t>Probability measure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P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32740" y="4919721"/>
            <a:ext cx="2968625" cy="990600"/>
          </a:xfrm>
          <a:prstGeom prst="rect">
            <a:avLst/>
          </a:prstGeom>
          <a:solidFill>
            <a:srgbClr val="A3B2C1"/>
          </a:solidFill>
          <a:ln w="12705">
            <a:solidFill>
              <a:srgbClr val="000000"/>
            </a:solidFill>
          </a:ln>
        </p:spPr>
        <p:txBody>
          <a:bodyPr vert="horz" wrap="square" lIns="0" tIns="90805" rIns="0" bIns="0" rtlCol="0">
            <a:spAutoFit/>
          </a:bodyPr>
          <a:lstStyle/>
          <a:p>
            <a:pPr marL="438784" indent="-240665">
              <a:lnSpc>
                <a:spcPts val="2845"/>
              </a:lnSpc>
              <a:spcBef>
                <a:spcPts val="715"/>
              </a:spcBef>
              <a:buClr>
                <a:srgbClr val="CC0000"/>
              </a:buClr>
              <a:buSzPct val="96000"/>
              <a:buFont typeface="Wingdings"/>
              <a:buChar char=""/>
              <a:tabLst>
                <a:tab pos="439420" algn="l"/>
              </a:tabLst>
            </a:pPr>
            <a:r>
              <a:rPr sz="2500" i="1" spc="5" dirty="0">
                <a:latin typeface="Times New Roman"/>
                <a:cs typeface="Times New Roman"/>
              </a:rPr>
              <a:t>A</a:t>
            </a:r>
            <a:r>
              <a:rPr sz="2500" spc="5" dirty="0">
                <a:latin typeface="Symbol"/>
                <a:cs typeface="Symbol"/>
              </a:rPr>
              <a:t>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b="1" i="1" dirty="0">
                <a:latin typeface="Times New Roman"/>
                <a:cs typeface="Times New Roman"/>
              </a:rPr>
              <a:t>F </a:t>
            </a:r>
            <a:r>
              <a:rPr sz="2500" spc="5" dirty="0">
                <a:latin typeface="Times New Roman"/>
                <a:cs typeface="Times New Roman"/>
              </a:rPr>
              <a:t>and </a:t>
            </a:r>
            <a:r>
              <a:rPr sz="2500" i="1" dirty="0">
                <a:latin typeface="Times New Roman"/>
                <a:cs typeface="Times New Roman"/>
              </a:rPr>
              <a:t>B </a:t>
            </a:r>
            <a:r>
              <a:rPr sz="2500" dirty="0">
                <a:latin typeface="Symbol"/>
                <a:cs typeface="Symbol"/>
              </a:rPr>
              <a:t></a:t>
            </a:r>
            <a:r>
              <a:rPr sz="2500" spc="95" dirty="0">
                <a:latin typeface="Times New Roman"/>
                <a:cs typeface="Times New Roman"/>
              </a:rPr>
              <a:t> </a:t>
            </a:r>
            <a:r>
              <a:rPr sz="2500" b="1" i="1" dirty="0">
                <a:latin typeface="Times New Roman"/>
                <a:cs typeface="Times New Roman"/>
              </a:rPr>
              <a:t>F</a:t>
            </a:r>
            <a:endParaRPr sz="2500">
              <a:latin typeface="Times New Roman"/>
              <a:cs typeface="Times New Roman"/>
            </a:endParaRPr>
          </a:p>
          <a:p>
            <a:pPr marL="198755">
              <a:lnSpc>
                <a:spcPts val="2845"/>
              </a:lnSpc>
            </a:pPr>
            <a:r>
              <a:rPr sz="2500" spc="5" dirty="0">
                <a:latin typeface="Times New Roman"/>
                <a:cs typeface="Times New Roman"/>
              </a:rPr>
              <a:t>imply </a:t>
            </a:r>
            <a:r>
              <a:rPr sz="2500" i="1" spc="275" dirty="0">
                <a:latin typeface="Times New Roman"/>
                <a:cs typeface="Times New Roman"/>
              </a:rPr>
              <a:t>A</a:t>
            </a:r>
            <a:r>
              <a:rPr sz="2500" spc="275" dirty="0">
                <a:latin typeface="PMingLiU"/>
                <a:cs typeface="PMingLiU"/>
              </a:rPr>
              <a:t>fi</a:t>
            </a:r>
            <a:r>
              <a:rPr sz="2500" i="1" spc="275" dirty="0">
                <a:latin typeface="Times New Roman"/>
                <a:cs typeface="Times New Roman"/>
              </a:rPr>
              <a:t>B </a:t>
            </a:r>
            <a:r>
              <a:rPr sz="2500" dirty="0">
                <a:latin typeface="Symbol"/>
                <a:cs typeface="Symbol"/>
              </a:rPr>
              <a:t></a:t>
            </a:r>
            <a:r>
              <a:rPr sz="2500" spc="-220" dirty="0">
                <a:latin typeface="Times New Roman"/>
                <a:cs typeface="Times New Roman"/>
              </a:rPr>
              <a:t> </a:t>
            </a:r>
            <a:r>
              <a:rPr sz="2500" b="1" i="1" spc="10" dirty="0">
                <a:latin typeface="Times New Roman"/>
                <a:cs typeface="Times New Roman"/>
              </a:rPr>
              <a:t>F</a:t>
            </a:r>
            <a:r>
              <a:rPr sz="2500" spc="10" dirty="0">
                <a:latin typeface="Times New Roman"/>
                <a:cs typeface="Times New Roman"/>
              </a:rPr>
              <a:t>.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58547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5" dirty="0"/>
              <a:t>A1.1: </a:t>
            </a:r>
            <a:r>
              <a:rPr sz="4000" dirty="0"/>
              <a:t>Axioms of</a:t>
            </a:r>
            <a:r>
              <a:rPr sz="4000" spc="-70" dirty="0"/>
              <a:t> </a:t>
            </a:r>
            <a:r>
              <a:rPr sz="4000" dirty="0"/>
              <a:t>Probability</a:t>
            </a:r>
            <a:endParaRPr sz="4000"/>
          </a:p>
        </p:txBody>
      </p:sp>
      <p:sp>
        <p:nvSpPr>
          <p:cNvPr id="5" name="object 5"/>
          <p:cNvSpPr/>
          <p:nvPr/>
        </p:nvSpPr>
        <p:spPr>
          <a:xfrm>
            <a:off x="4805507" y="4844182"/>
            <a:ext cx="4567555" cy="1695450"/>
          </a:xfrm>
          <a:custGeom>
            <a:avLst/>
            <a:gdLst/>
            <a:ahLst/>
            <a:cxnLst/>
            <a:rect l="l" t="t" r="r" b="b"/>
            <a:pathLst>
              <a:path w="4567555" h="1695450">
                <a:moveTo>
                  <a:pt x="0" y="0"/>
                </a:moveTo>
                <a:lnTo>
                  <a:pt x="4567241" y="0"/>
                </a:lnTo>
                <a:lnTo>
                  <a:pt x="4567241" y="1695420"/>
                </a:lnTo>
                <a:lnTo>
                  <a:pt x="0" y="169542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827142" y="5460980"/>
            <a:ext cx="2188210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2350" spc="5" dirty="0">
                <a:latin typeface="Times New Roman"/>
                <a:cs typeface="Times New Roman"/>
              </a:rPr>
              <a:t>2. </a:t>
            </a:r>
            <a:r>
              <a:rPr sz="2350" spc="10" dirty="0">
                <a:latin typeface="Times New Roman"/>
                <a:cs typeface="Times New Roman"/>
              </a:rPr>
              <a:t>0 </a:t>
            </a:r>
            <a:r>
              <a:rPr sz="2350" spc="10" dirty="0">
                <a:latin typeface="Symbol"/>
                <a:cs typeface="Symbol"/>
              </a:rPr>
              <a:t></a:t>
            </a:r>
            <a:r>
              <a:rPr sz="3525" u="heavy" spc="15" baseline="2127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525" i="1" spc="135" baseline="35460" dirty="0">
                <a:latin typeface="Times New Roman"/>
                <a:cs typeface="Times New Roman"/>
              </a:rPr>
              <a:t>N</a:t>
            </a:r>
            <a:r>
              <a:rPr sz="1950" i="1" u="heavy" spc="135" baseline="3846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 </a:t>
            </a:r>
            <a:r>
              <a:rPr sz="3525" spc="7" baseline="35460" dirty="0">
                <a:latin typeface="Times New Roman"/>
                <a:cs typeface="Times New Roman"/>
              </a:rPr>
              <a:t>( </a:t>
            </a:r>
            <a:r>
              <a:rPr sz="3525" i="1" spc="-30" baseline="35460" dirty="0">
                <a:latin typeface="Times New Roman"/>
                <a:cs typeface="Times New Roman"/>
              </a:rPr>
              <a:t>A</a:t>
            </a:r>
            <a:r>
              <a:rPr sz="3525" spc="-30" baseline="35460" dirty="0">
                <a:latin typeface="Times New Roman"/>
                <a:cs typeface="Times New Roman"/>
              </a:rPr>
              <a:t>) </a:t>
            </a:r>
            <a:r>
              <a:rPr sz="2350" spc="10" dirty="0">
                <a:latin typeface="Symbol"/>
                <a:cs typeface="Symbol"/>
              </a:rPr>
              <a:t></a:t>
            </a:r>
            <a:r>
              <a:rPr sz="2350" spc="-45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1.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6987" y="1934600"/>
            <a:ext cx="8203565" cy="3267075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427355" indent="-402590">
              <a:lnSpc>
                <a:spcPct val="100000"/>
              </a:lnSpc>
              <a:spcBef>
                <a:spcPts val="860"/>
              </a:spcBef>
              <a:buAutoNum type="arabicPeriod" startAt="3"/>
              <a:tabLst>
                <a:tab pos="427990" algn="l"/>
              </a:tabLst>
            </a:pPr>
            <a:r>
              <a:rPr sz="3200" spc="-15" dirty="0">
                <a:latin typeface="Times New Roman"/>
                <a:cs typeface="Times New Roman"/>
              </a:rPr>
              <a:t>Probability measure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P</a:t>
            </a:r>
            <a:endParaRPr sz="3200">
              <a:latin typeface="Times New Roman"/>
              <a:cs typeface="Times New Roman"/>
            </a:endParaRPr>
          </a:p>
          <a:p>
            <a:pPr marL="984885" lvl="1" indent="-462280">
              <a:lnSpc>
                <a:spcPct val="100000"/>
              </a:lnSpc>
              <a:spcBef>
                <a:spcPts val="645"/>
              </a:spcBef>
              <a:buClr>
                <a:srgbClr val="CC0000"/>
              </a:buClr>
              <a:buFont typeface="Wingdings"/>
              <a:buChar char=""/>
              <a:tabLst>
                <a:tab pos="984885" algn="l"/>
                <a:tab pos="985519" algn="l"/>
              </a:tabLst>
            </a:pPr>
            <a:r>
              <a:rPr sz="2700" dirty="0">
                <a:latin typeface="Times New Roman"/>
                <a:cs typeface="Times New Roman"/>
              </a:rPr>
              <a:t>A </a:t>
            </a:r>
            <a:r>
              <a:rPr sz="2700" spc="15" dirty="0">
                <a:latin typeface="Times New Roman"/>
                <a:cs typeface="Times New Roman"/>
              </a:rPr>
              <a:t>probability measure</a:t>
            </a:r>
            <a:r>
              <a:rPr sz="2700" spc="75" dirty="0">
                <a:latin typeface="Times New Roman"/>
                <a:cs typeface="Times New Roman"/>
              </a:rPr>
              <a:t> </a:t>
            </a:r>
            <a:r>
              <a:rPr sz="2700" spc="10" dirty="0">
                <a:latin typeface="Times New Roman"/>
                <a:cs typeface="Times New Roman"/>
              </a:rPr>
              <a:t>satisfies:</a:t>
            </a:r>
            <a:endParaRPr sz="2700">
              <a:latin typeface="Times New Roman"/>
              <a:cs typeface="Times New Roman"/>
            </a:endParaRPr>
          </a:p>
          <a:p>
            <a:pPr marL="1404620" lvl="2" indent="-419100">
              <a:lnSpc>
                <a:spcPct val="100000"/>
              </a:lnSpc>
              <a:spcBef>
                <a:spcPts val="660"/>
              </a:spcBef>
              <a:buClr>
                <a:srgbClr val="CC0000"/>
              </a:buClr>
              <a:buFont typeface="Wingdings"/>
              <a:buChar char=""/>
              <a:tabLst>
                <a:tab pos="1403985" algn="l"/>
                <a:tab pos="1405255" algn="l"/>
              </a:tabLst>
            </a:pPr>
            <a:r>
              <a:rPr sz="2400" i="1" spc="5" dirty="0">
                <a:latin typeface="Times New Roman"/>
                <a:cs typeface="Times New Roman"/>
              </a:rPr>
              <a:t>P</a:t>
            </a:r>
            <a:r>
              <a:rPr sz="2400" spc="5" dirty="0">
                <a:latin typeface="Times New Roman"/>
                <a:cs typeface="Times New Roman"/>
              </a:rPr>
              <a:t>(</a:t>
            </a:r>
            <a:r>
              <a:rPr sz="2400" i="1" spc="5" dirty="0">
                <a:latin typeface="Times New Roman"/>
                <a:cs typeface="Times New Roman"/>
              </a:rPr>
              <a:t>S</a:t>
            </a:r>
            <a:r>
              <a:rPr sz="2400" spc="5" dirty="0">
                <a:latin typeface="Times New Roman"/>
                <a:cs typeface="Times New Roman"/>
              </a:rPr>
              <a:t>) </a:t>
            </a:r>
            <a:r>
              <a:rPr sz="2400" dirty="0">
                <a:latin typeface="Times New Roman"/>
                <a:cs typeface="Times New Roman"/>
              </a:rPr>
              <a:t>= 1 </a:t>
            </a:r>
            <a:r>
              <a:rPr sz="2400" spc="10" dirty="0">
                <a:latin typeface="Times New Roman"/>
                <a:cs typeface="Times New Roman"/>
              </a:rPr>
              <a:t>and </a:t>
            </a:r>
            <a:r>
              <a:rPr sz="2400" i="1" spc="10" dirty="0">
                <a:latin typeface="Times New Roman"/>
                <a:cs typeface="Times New Roman"/>
              </a:rPr>
              <a:t>P</a:t>
            </a:r>
            <a:r>
              <a:rPr sz="2400" spc="10" dirty="0">
                <a:latin typeface="Times New Roman"/>
                <a:cs typeface="Times New Roman"/>
              </a:rPr>
              <a:t>(EmptySet) </a:t>
            </a:r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</a:t>
            </a:r>
            <a:endParaRPr sz="2400">
              <a:latin typeface="Times New Roman"/>
              <a:cs typeface="Times New Roman"/>
            </a:endParaRPr>
          </a:p>
          <a:p>
            <a:pPr marL="1404620" lvl="2" indent="-419100">
              <a:lnSpc>
                <a:spcPct val="100000"/>
              </a:lnSpc>
              <a:spcBef>
                <a:spcPts val="530"/>
              </a:spcBef>
              <a:buClr>
                <a:srgbClr val="CC0000"/>
              </a:buClr>
              <a:buFont typeface="Wingdings"/>
              <a:buChar char=""/>
              <a:tabLst>
                <a:tab pos="1403985" algn="l"/>
                <a:tab pos="1405255" algn="l"/>
              </a:tabLst>
            </a:pPr>
            <a:r>
              <a:rPr sz="2400" spc="5" dirty="0">
                <a:latin typeface="Times New Roman"/>
                <a:cs typeface="Times New Roman"/>
              </a:rPr>
              <a:t>For </a:t>
            </a:r>
            <a:r>
              <a:rPr sz="2400" spc="10" dirty="0">
                <a:latin typeface="Times New Roman"/>
                <a:cs typeface="Times New Roman"/>
              </a:rPr>
              <a:t>any </a:t>
            </a:r>
            <a:r>
              <a:rPr sz="2400" i="1" dirty="0">
                <a:latin typeface="Times New Roman"/>
                <a:cs typeface="Times New Roman"/>
              </a:rPr>
              <a:t>A </a:t>
            </a:r>
            <a:r>
              <a:rPr sz="2400" dirty="0">
                <a:latin typeface="Times New Roman"/>
                <a:cs typeface="Times New Roman"/>
              </a:rPr>
              <a:t>in </a:t>
            </a:r>
            <a:r>
              <a:rPr sz="2400" i="1" spc="5" dirty="0">
                <a:latin typeface="Times New Roman"/>
                <a:cs typeface="Times New Roman"/>
              </a:rPr>
              <a:t>F</a:t>
            </a:r>
            <a:r>
              <a:rPr sz="2400" spc="5" dirty="0">
                <a:latin typeface="Times New Roman"/>
                <a:cs typeface="Times New Roman"/>
              </a:rPr>
              <a:t>, </a:t>
            </a:r>
            <a:r>
              <a:rPr sz="2400" dirty="0">
                <a:latin typeface="Times New Roman"/>
                <a:cs typeface="Times New Roman"/>
              </a:rPr>
              <a:t>0 </a:t>
            </a:r>
            <a:r>
              <a:rPr sz="2400" dirty="0">
                <a:latin typeface="Cambria Math"/>
                <a:cs typeface="Cambria Math"/>
              </a:rPr>
              <a:t>≦ </a:t>
            </a:r>
            <a:r>
              <a:rPr sz="2400" i="1" spc="5" dirty="0">
                <a:latin typeface="Times New Roman"/>
                <a:cs typeface="Times New Roman"/>
              </a:rPr>
              <a:t>P</a:t>
            </a:r>
            <a:r>
              <a:rPr sz="2400" spc="5" dirty="0">
                <a:latin typeface="Times New Roman"/>
                <a:cs typeface="Times New Roman"/>
              </a:rPr>
              <a:t>(</a:t>
            </a:r>
            <a:r>
              <a:rPr sz="2400" i="1" spc="5" dirty="0">
                <a:latin typeface="Times New Roman"/>
                <a:cs typeface="Times New Roman"/>
              </a:rPr>
              <a:t>A</a:t>
            </a:r>
            <a:r>
              <a:rPr sz="2400" spc="5" dirty="0">
                <a:latin typeface="Times New Roman"/>
                <a:cs typeface="Times New Roman"/>
              </a:rPr>
              <a:t>) </a:t>
            </a:r>
            <a:r>
              <a:rPr sz="2400" dirty="0">
                <a:latin typeface="Cambria Math"/>
                <a:cs typeface="Cambria Math"/>
              </a:rPr>
              <a:t>≦</a:t>
            </a:r>
            <a:r>
              <a:rPr sz="2400" spc="265" dirty="0">
                <a:latin typeface="Cambria Math"/>
                <a:cs typeface="Cambria Math"/>
              </a:rPr>
              <a:t> </a:t>
            </a:r>
            <a:r>
              <a:rPr sz="2400" spc="15" dirty="0">
                <a:latin typeface="Times New Roman"/>
                <a:cs typeface="Times New Roman"/>
              </a:rPr>
              <a:t>1.</a:t>
            </a:r>
            <a:endParaRPr sz="2400">
              <a:latin typeface="Times New Roman"/>
              <a:cs typeface="Times New Roman"/>
            </a:endParaRPr>
          </a:p>
          <a:p>
            <a:pPr marL="1404620" lvl="2" indent="-419100">
              <a:lnSpc>
                <a:spcPct val="100000"/>
              </a:lnSpc>
              <a:spcBef>
                <a:spcPts val="620"/>
              </a:spcBef>
              <a:buClr>
                <a:srgbClr val="CC0000"/>
              </a:buClr>
              <a:buFont typeface="Wingdings"/>
              <a:buChar char=""/>
              <a:tabLst>
                <a:tab pos="1403985" algn="l"/>
                <a:tab pos="1405255" algn="l"/>
              </a:tabLst>
            </a:pPr>
            <a:r>
              <a:rPr sz="2400" spc="5" dirty="0">
                <a:latin typeface="Times New Roman"/>
                <a:cs typeface="Times New Roman"/>
              </a:rPr>
              <a:t>For </a:t>
            </a:r>
            <a:r>
              <a:rPr sz="2400" spc="10" dirty="0">
                <a:latin typeface="Times New Roman"/>
                <a:cs typeface="Times New Roman"/>
              </a:rPr>
              <a:t>any </a:t>
            </a:r>
            <a:r>
              <a:rPr sz="2400" spc="5" dirty="0">
                <a:latin typeface="Times New Roman"/>
                <a:cs typeface="Times New Roman"/>
              </a:rPr>
              <a:t>two </a:t>
            </a:r>
            <a:r>
              <a:rPr sz="2400" spc="10" dirty="0">
                <a:latin typeface="Times New Roman"/>
                <a:cs typeface="Times New Roman"/>
              </a:rPr>
              <a:t>mutually exclusive events </a:t>
            </a:r>
            <a:r>
              <a:rPr sz="2400" i="1" dirty="0">
                <a:latin typeface="Times New Roman"/>
                <a:cs typeface="Times New Roman"/>
              </a:rPr>
              <a:t>A </a:t>
            </a:r>
            <a:r>
              <a:rPr sz="2400" spc="10" dirty="0">
                <a:latin typeface="Times New Roman"/>
                <a:cs typeface="Times New Roman"/>
              </a:rPr>
              <a:t>and </a:t>
            </a:r>
            <a:r>
              <a:rPr sz="2400" i="1" spc="5" dirty="0">
                <a:latin typeface="Times New Roman"/>
                <a:cs typeface="Times New Roman"/>
              </a:rPr>
              <a:t>B</a:t>
            </a:r>
            <a:r>
              <a:rPr sz="2400" spc="5" dirty="0">
                <a:latin typeface="Times New Roman"/>
                <a:cs typeface="Times New Roman"/>
              </a:rPr>
              <a:t>,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i="1" spc="5" dirty="0">
                <a:latin typeface="Times New Roman"/>
                <a:cs typeface="Times New Roman"/>
              </a:rPr>
              <a:t>P</a:t>
            </a:r>
            <a:r>
              <a:rPr sz="2400" spc="5" dirty="0">
                <a:latin typeface="Times New Roman"/>
                <a:cs typeface="Times New Roman"/>
              </a:rPr>
              <a:t>(</a:t>
            </a:r>
            <a:r>
              <a:rPr sz="2400" i="1" spc="5" dirty="0">
                <a:latin typeface="Times New Roman"/>
                <a:cs typeface="Times New Roman"/>
              </a:rPr>
              <a:t>A</a:t>
            </a:r>
            <a:r>
              <a:rPr sz="2400" spc="5" dirty="0">
                <a:latin typeface="Cambria Math"/>
                <a:cs typeface="Cambria Math"/>
              </a:rPr>
              <a:t>∪</a:t>
            </a:r>
            <a:endParaRPr sz="2400">
              <a:latin typeface="Cambria Math"/>
              <a:cs typeface="Cambria Math"/>
            </a:endParaRPr>
          </a:p>
          <a:p>
            <a:pPr marL="1404620">
              <a:lnSpc>
                <a:spcPct val="100000"/>
              </a:lnSpc>
              <a:spcBef>
                <a:spcPts val="120"/>
              </a:spcBef>
            </a:pPr>
            <a:r>
              <a:rPr sz="2400" i="1" spc="5" dirty="0">
                <a:latin typeface="Times New Roman"/>
                <a:cs typeface="Times New Roman"/>
              </a:rPr>
              <a:t>B</a:t>
            </a:r>
            <a:r>
              <a:rPr sz="2400" spc="5" dirty="0">
                <a:latin typeface="Times New Roman"/>
                <a:cs typeface="Times New Roman"/>
              </a:rPr>
              <a:t>) </a:t>
            </a:r>
            <a:r>
              <a:rPr sz="2400" dirty="0">
                <a:latin typeface="Times New Roman"/>
                <a:cs typeface="Times New Roman"/>
              </a:rPr>
              <a:t>= </a:t>
            </a:r>
            <a:r>
              <a:rPr sz="2400" i="1" spc="5" dirty="0">
                <a:latin typeface="Times New Roman"/>
                <a:cs typeface="Times New Roman"/>
              </a:rPr>
              <a:t>P</a:t>
            </a:r>
            <a:r>
              <a:rPr sz="2400" spc="5" dirty="0">
                <a:latin typeface="Times New Roman"/>
                <a:cs typeface="Times New Roman"/>
              </a:rPr>
              <a:t>(</a:t>
            </a:r>
            <a:r>
              <a:rPr sz="2400" i="1" spc="5" dirty="0">
                <a:latin typeface="Times New Roman"/>
                <a:cs typeface="Times New Roman"/>
              </a:rPr>
              <a:t>A</a:t>
            </a:r>
            <a:r>
              <a:rPr sz="2400" spc="5" dirty="0">
                <a:latin typeface="Times New Roman"/>
                <a:cs typeface="Times New Roman"/>
              </a:rPr>
              <a:t>) </a:t>
            </a:r>
            <a:r>
              <a:rPr sz="2400" dirty="0">
                <a:latin typeface="Times New Roman"/>
                <a:cs typeface="Times New Roman"/>
              </a:rPr>
              <a:t>+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i="1" spc="5" dirty="0">
                <a:latin typeface="Times New Roman"/>
                <a:cs typeface="Times New Roman"/>
              </a:rPr>
              <a:t>P</a:t>
            </a:r>
            <a:r>
              <a:rPr sz="2400" spc="5" dirty="0">
                <a:latin typeface="Times New Roman"/>
                <a:cs typeface="Times New Roman"/>
              </a:rPr>
              <a:t>(</a:t>
            </a:r>
            <a:r>
              <a:rPr sz="2400" i="1" spc="5" dirty="0">
                <a:latin typeface="Times New Roman"/>
                <a:cs typeface="Times New Roman"/>
              </a:rPr>
              <a:t>B</a:t>
            </a:r>
            <a:r>
              <a:rPr sz="2400" spc="5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4014470" lvl="3" indent="-365760">
              <a:lnSpc>
                <a:spcPct val="100000"/>
              </a:lnSpc>
              <a:spcBef>
                <a:spcPts val="760"/>
              </a:spcBef>
              <a:buFont typeface="Times New Roman"/>
              <a:buAutoNum type="arabicPeriod"/>
              <a:tabLst>
                <a:tab pos="4014470" algn="l"/>
                <a:tab pos="4015104" algn="l"/>
                <a:tab pos="5344795" algn="l"/>
                <a:tab pos="5934710" algn="l"/>
              </a:tabLst>
            </a:pPr>
            <a:r>
              <a:rPr sz="2350" i="1" spc="90" dirty="0">
                <a:latin typeface="Times New Roman"/>
                <a:cs typeface="Times New Roman"/>
              </a:rPr>
              <a:t>N</a:t>
            </a:r>
            <a:r>
              <a:rPr sz="1950" i="1" spc="135" baseline="-25641" dirty="0">
                <a:latin typeface="Times New Roman"/>
                <a:cs typeface="Times New Roman"/>
              </a:rPr>
              <a:t>n</a:t>
            </a:r>
            <a:r>
              <a:rPr sz="1950" i="1" spc="-67" baseline="-25641" dirty="0">
                <a:latin typeface="Times New Roman"/>
                <a:cs typeface="Times New Roman"/>
              </a:rPr>
              <a:t> </a:t>
            </a:r>
            <a:r>
              <a:rPr sz="2350" spc="75" dirty="0">
                <a:latin typeface="Times New Roman"/>
                <a:cs typeface="Times New Roman"/>
              </a:rPr>
              <a:t>(</a:t>
            </a:r>
            <a:r>
              <a:rPr sz="2350" i="1" spc="75" dirty="0">
                <a:latin typeface="Times New Roman"/>
                <a:cs typeface="Times New Roman"/>
              </a:rPr>
              <a:t>S</a:t>
            </a:r>
            <a:r>
              <a:rPr sz="2350" i="1" spc="-375" dirty="0">
                <a:latin typeface="Times New Roman"/>
                <a:cs typeface="Times New Roman"/>
              </a:rPr>
              <a:t> </a:t>
            </a:r>
            <a:r>
              <a:rPr sz="2350" spc="5" dirty="0">
                <a:latin typeface="Times New Roman"/>
                <a:cs typeface="Times New Roman"/>
              </a:rPr>
              <a:t>)</a:t>
            </a:r>
            <a:r>
              <a:rPr sz="2350" spc="-25" dirty="0">
                <a:latin typeface="Times New Roman"/>
                <a:cs typeface="Times New Roman"/>
              </a:rPr>
              <a:t> </a:t>
            </a:r>
            <a:r>
              <a:rPr sz="2350" spc="10" dirty="0">
                <a:latin typeface="Symbol"/>
                <a:cs typeface="Symbol"/>
              </a:rPr>
              <a:t></a:t>
            </a:r>
            <a:r>
              <a:rPr sz="2350" spc="-30" dirty="0">
                <a:latin typeface="Times New Roman"/>
                <a:cs typeface="Times New Roman"/>
              </a:rPr>
              <a:t> </a:t>
            </a:r>
            <a:r>
              <a:rPr sz="2350" i="1" spc="10" dirty="0">
                <a:latin typeface="Times New Roman"/>
                <a:cs typeface="Times New Roman"/>
              </a:rPr>
              <a:t>n	</a:t>
            </a:r>
            <a:r>
              <a:rPr sz="2350" spc="10" dirty="0">
                <a:latin typeface="Times New Roman"/>
                <a:cs typeface="Times New Roman"/>
              </a:rPr>
              <a:t>and	</a:t>
            </a:r>
            <a:r>
              <a:rPr sz="2350" i="1" spc="90" dirty="0">
                <a:latin typeface="Times New Roman"/>
                <a:cs typeface="Times New Roman"/>
              </a:rPr>
              <a:t>N</a:t>
            </a:r>
            <a:r>
              <a:rPr sz="1950" i="1" spc="135" baseline="-25641" dirty="0">
                <a:latin typeface="Times New Roman"/>
                <a:cs typeface="Times New Roman"/>
              </a:rPr>
              <a:t>n </a:t>
            </a:r>
            <a:r>
              <a:rPr sz="2350" spc="15" dirty="0">
                <a:latin typeface="Times New Roman"/>
                <a:cs typeface="Times New Roman"/>
              </a:rPr>
              <a:t>(emptySet) </a:t>
            </a:r>
            <a:r>
              <a:rPr sz="2350" spc="10" dirty="0">
                <a:latin typeface="Symbol"/>
                <a:cs typeface="Symbol"/>
              </a:rPr>
              <a:t></a:t>
            </a:r>
            <a:r>
              <a:rPr sz="2350" spc="-305" dirty="0">
                <a:latin typeface="Times New Roman"/>
                <a:cs typeface="Times New Roman"/>
              </a:rPr>
              <a:t> </a:t>
            </a:r>
            <a:r>
              <a:rPr sz="2350" spc="5" dirty="0">
                <a:latin typeface="Times New Roman"/>
                <a:cs typeface="Times New Roman"/>
              </a:rPr>
              <a:t>0.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23723" y="5672620"/>
            <a:ext cx="3816350" cy="79375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157605">
              <a:lnSpc>
                <a:spcPct val="100000"/>
              </a:lnSpc>
              <a:spcBef>
                <a:spcPts val="300"/>
              </a:spcBef>
            </a:pPr>
            <a:r>
              <a:rPr sz="2350" i="1" spc="10" dirty="0">
                <a:latin typeface="Times New Roman"/>
                <a:cs typeface="Times New Roman"/>
              </a:rPr>
              <a:t>n</a:t>
            </a:r>
            <a:endParaRPr sz="235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200"/>
              </a:spcBef>
              <a:tabLst>
                <a:tab pos="389890" algn="l"/>
              </a:tabLst>
            </a:pPr>
            <a:r>
              <a:rPr sz="2350" spc="5" dirty="0">
                <a:latin typeface="Times New Roman"/>
                <a:cs typeface="Times New Roman"/>
              </a:rPr>
              <a:t>3.	</a:t>
            </a:r>
            <a:r>
              <a:rPr sz="2350" i="1" spc="90" dirty="0">
                <a:latin typeface="Times New Roman"/>
                <a:cs typeface="Times New Roman"/>
              </a:rPr>
              <a:t>N</a:t>
            </a:r>
            <a:r>
              <a:rPr sz="1950" i="1" spc="135" baseline="-25641" dirty="0">
                <a:latin typeface="Times New Roman"/>
                <a:cs typeface="Times New Roman"/>
              </a:rPr>
              <a:t>n</a:t>
            </a:r>
            <a:r>
              <a:rPr sz="1950" i="1" spc="-75" baseline="-25641" dirty="0">
                <a:latin typeface="Times New Roman"/>
                <a:cs typeface="Times New Roman"/>
              </a:rPr>
              <a:t> </a:t>
            </a:r>
            <a:r>
              <a:rPr sz="2350" spc="5" dirty="0">
                <a:latin typeface="Times New Roman"/>
                <a:cs typeface="Times New Roman"/>
              </a:rPr>
              <a:t>(</a:t>
            </a:r>
            <a:r>
              <a:rPr sz="2350" spc="-305" dirty="0">
                <a:latin typeface="Times New Roman"/>
                <a:cs typeface="Times New Roman"/>
              </a:rPr>
              <a:t> </a:t>
            </a:r>
            <a:r>
              <a:rPr sz="2350" i="1" spc="10" dirty="0">
                <a:latin typeface="Times New Roman"/>
                <a:cs typeface="Times New Roman"/>
              </a:rPr>
              <a:t>A</a:t>
            </a:r>
            <a:r>
              <a:rPr sz="2350" i="1" spc="-290" dirty="0">
                <a:latin typeface="Times New Roman"/>
                <a:cs typeface="Times New Roman"/>
              </a:rPr>
              <a:t> </a:t>
            </a:r>
            <a:r>
              <a:rPr sz="2350" spc="795" dirty="0">
                <a:latin typeface="Calibri"/>
                <a:cs typeface="Calibri"/>
              </a:rPr>
              <a:t>!</a:t>
            </a:r>
            <a:r>
              <a:rPr sz="2350" spc="-55" dirty="0">
                <a:latin typeface="Calibri"/>
                <a:cs typeface="Calibri"/>
              </a:rPr>
              <a:t> </a:t>
            </a:r>
            <a:r>
              <a:rPr sz="2350" i="1" spc="55" dirty="0">
                <a:latin typeface="Times New Roman"/>
                <a:cs typeface="Times New Roman"/>
              </a:rPr>
              <a:t>B</a:t>
            </a:r>
            <a:r>
              <a:rPr sz="2350" spc="55" dirty="0">
                <a:latin typeface="Times New Roman"/>
                <a:cs typeface="Times New Roman"/>
              </a:rPr>
              <a:t>)</a:t>
            </a:r>
            <a:r>
              <a:rPr sz="2350" spc="-30" dirty="0">
                <a:latin typeface="Times New Roman"/>
                <a:cs typeface="Times New Roman"/>
              </a:rPr>
              <a:t> </a:t>
            </a:r>
            <a:r>
              <a:rPr sz="2350" spc="10" dirty="0">
                <a:latin typeface="Symbol"/>
                <a:cs typeface="Symbol"/>
              </a:rPr>
              <a:t></a:t>
            </a:r>
            <a:r>
              <a:rPr sz="2350" spc="85" dirty="0">
                <a:latin typeface="Times New Roman"/>
                <a:cs typeface="Times New Roman"/>
              </a:rPr>
              <a:t> </a:t>
            </a:r>
            <a:r>
              <a:rPr sz="2350" i="1" spc="90" dirty="0">
                <a:latin typeface="Times New Roman"/>
                <a:cs typeface="Times New Roman"/>
              </a:rPr>
              <a:t>N</a:t>
            </a:r>
            <a:r>
              <a:rPr sz="1950" i="1" spc="135" baseline="-25641" dirty="0">
                <a:latin typeface="Times New Roman"/>
                <a:cs typeface="Times New Roman"/>
              </a:rPr>
              <a:t>n</a:t>
            </a:r>
            <a:r>
              <a:rPr sz="1950" i="1" spc="-75" baseline="-25641" dirty="0">
                <a:latin typeface="Times New Roman"/>
                <a:cs typeface="Times New Roman"/>
              </a:rPr>
              <a:t> </a:t>
            </a:r>
            <a:r>
              <a:rPr sz="2350" spc="5" dirty="0">
                <a:latin typeface="Times New Roman"/>
                <a:cs typeface="Times New Roman"/>
              </a:rPr>
              <a:t>(</a:t>
            </a:r>
            <a:r>
              <a:rPr sz="2350" spc="-305" dirty="0">
                <a:latin typeface="Times New Roman"/>
                <a:cs typeface="Times New Roman"/>
              </a:rPr>
              <a:t> </a:t>
            </a:r>
            <a:r>
              <a:rPr sz="2350" i="1" spc="-20" dirty="0">
                <a:latin typeface="Times New Roman"/>
                <a:cs typeface="Times New Roman"/>
              </a:rPr>
              <a:t>A</a:t>
            </a:r>
            <a:r>
              <a:rPr sz="2350" spc="-20" dirty="0">
                <a:latin typeface="Times New Roman"/>
                <a:cs typeface="Times New Roman"/>
              </a:rPr>
              <a:t>)</a:t>
            </a:r>
            <a:r>
              <a:rPr sz="2350" spc="-165" dirty="0">
                <a:latin typeface="Times New Roman"/>
                <a:cs typeface="Times New Roman"/>
              </a:rPr>
              <a:t> </a:t>
            </a:r>
            <a:r>
              <a:rPr sz="2350" spc="10" dirty="0">
                <a:latin typeface="Symbol"/>
                <a:cs typeface="Symbol"/>
              </a:rPr>
              <a:t></a:t>
            </a:r>
            <a:r>
              <a:rPr sz="2350" spc="-25" dirty="0">
                <a:latin typeface="Times New Roman"/>
                <a:cs typeface="Times New Roman"/>
              </a:rPr>
              <a:t> </a:t>
            </a:r>
            <a:r>
              <a:rPr sz="2350" i="1" spc="90" dirty="0">
                <a:latin typeface="Times New Roman"/>
                <a:cs typeface="Times New Roman"/>
              </a:rPr>
              <a:t>N</a:t>
            </a:r>
            <a:r>
              <a:rPr sz="1950" i="1" spc="135" baseline="-25641" dirty="0">
                <a:latin typeface="Times New Roman"/>
                <a:cs typeface="Times New Roman"/>
              </a:rPr>
              <a:t>n</a:t>
            </a:r>
            <a:r>
              <a:rPr sz="1950" i="1" spc="-67" baseline="-25641" dirty="0">
                <a:latin typeface="Times New Roman"/>
                <a:cs typeface="Times New Roman"/>
              </a:rPr>
              <a:t> </a:t>
            </a:r>
            <a:r>
              <a:rPr sz="2350" spc="95" dirty="0">
                <a:latin typeface="Times New Roman"/>
                <a:cs typeface="Times New Roman"/>
              </a:rPr>
              <a:t>(</a:t>
            </a:r>
            <a:r>
              <a:rPr sz="2350" i="1" spc="95" dirty="0">
                <a:latin typeface="Times New Roman"/>
                <a:cs typeface="Times New Roman"/>
              </a:rPr>
              <a:t>B</a:t>
            </a:r>
            <a:r>
              <a:rPr sz="2350" spc="95" dirty="0">
                <a:latin typeface="Times New Roman"/>
                <a:cs typeface="Times New Roman"/>
              </a:rPr>
              <a:t>)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65238" y="6572884"/>
            <a:ext cx="4648200" cy="0"/>
          </a:xfrm>
          <a:custGeom>
            <a:avLst/>
            <a:gdLst/>
            <a:ahLst/>
            <a:cxnLst/>
            <a:rect l="l" t="t" r="r" b="b"/>
            <a:pathLst>
              <a:path w="4648200">
                <a:moveTo>
                  <a:pt x="0" y="0"/>
                </a:moveTo>
                <a:lnTo>
                  <a:pt x="4647780" y="0"/>
                </a:lnTo>
              </a:path>
            </a:pathLst>
          </a:custGeom>
          <a:ln w="13969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71950" y="4817109"/>
            <a:ext cx="0" cy="1748789"/>
          </a:xfrm>
          <a:custGeom>
            <a:avLst/>
            <a:gdLst/>
            <a:ahLst/>
            <a:cxnLst/>
            <a:rect l="l" t="t" r="r" b="b"/>
            <a:pathLst>
              <a:path h="1748790">
                <a:moveTo>
                  <a:pt x="0" y="0"/>
                </a:moveTo>
                <a:lnTo>
                  <a:pt x="0" y="1748790"/>
                </a:lnTo>
              </a:path>
            </a:pathLst>
          </a:custGeom>
          <a:ln w="13423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65238" y="4810759"/>
            <a:ext cx="4648200" cy="0"/>
          </a:xfrm>
          <a:custGeom>
            <a:avLst/>
            <a:gdLst/>
            <a:ahLst/>
            <a:cxnLst/>
            <a:rect l="l" t="t" r="r" b="b"/>
            <a:pathLst>
              <a:path w="4648200">
                <a:moveTo>
                  <a:pt x="0" y="0"/>
                </a:moveTo>
                <a:lnTo>
                  <a:pt x="4647780" y="0"/>
                </a:lnTo>
              </a:path>
            </a:pathLst>
          </a:custGeom>
          <a:ln w="12700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406308" y="4817324"/>
            <a:ext cx="0" cy="1749425"/>
          </a:xfrm>
          <a:custGeom>
            <a:avLst/>
            <a:gdLst/>
            <a:ahLst/>
            <a:cxnLst/>
            <a:rect l="l" t="t" r="r" b="b"/>
            <a:pathLst>
              <a:path h="1749425">
                <a:moveTo>
                  <a:pt x="0" y="0"/>
                </a:moveTo>
                <a:lnTo>
                  <a:pt x="0" y="1749136"/>
                </a:lnTo>
              </a:path>
            </a:pathLst>
          </a:custGeom>
          <a:ln w="13422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92084" y="6546215"/>
            <a:ext cx="4594225" cy="0"/>
          </a:xfrm>
          <a:custGeom>
            <a:avLst/>
            <a:gdLst/>
            <a:ahLst/>
            <a:cxnLst/>
            <a:rect l="l" t="t" r="r" b="b"/>
            <a:pathLst>
              <a:path w="4594225">
                <a:moveTo>
                  <a:pt x="0" y="0"/>
                </a:moveTo>
                <a:lnTo>
                  <a:pt x="4594087" y="0"/>
                </a:lnTo>
              </a:path>
            </a:pathLst>
          </a:custGeom>
          <a:ln w="13970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98796" y="4843779"/>
            <a:ext cx="0" cy="1695450"/>
          </a:xfrm>
          <a:custGeom>
            <a:avLst/>
            <a:gdLst/>
            <a:ahLst/>
            <a:cxnLst/>
            <a:rect l="l" t="t" r="r" b="b"/>
            <a:pathLst>
              <a:path h="1695450">
                <a:moveTo>
                  <a:pt x="0" y="0"/>
                </a:moveTo>
                <a:lnTo>
                  <a:pt x="0" y="1695450"/>
                </a:lnTo>
              </a:path>
            </a:pathLst>
          </a:custGeom>
          <a:ln w="13423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792084" y="4837429"/>
            <a:ext cx="4594225" cy="0"/>
          </a:xfrm>
          <a:custGeom>
            <a:avLst/>
            <a:gdLst/>
            <a:ahLst/>
            <a:cxnLst/>
            <a:rect l="l" t="t" r="r" b="b"/>
            <a:pathLst>
              <a:path w="4594225">
                <a:moveTo>
                  <a:pt x="0" y="0"/>
                </a:moveTo>
                <a:lnTo>
                  <a:pt x="4594087" y="0"/>
                </a:lnTo>
              </a:path>
            </a:pathLst>
          </a:custGeom>
          <a:ln w="12700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379460" y="4844182"/>
            <a:ext cx="0" cy="1695450"/>
          </a:xfrm>
          <a:custGeom>
            <a:avLst/>
            <a:gdLst/>
            <a:ahLst/>
            <a:cxnLst/>
            <a:rect l="l" t="t" r="r" b="b"/>
            <a:pathLst>
              <a:path h="1695450">
                <a:moveTo>
                  <a:pt x="0" y="0"/>
                </a:moveTo>
                <a:lnTo>
                  <a:pt x="0" y="1695420"/>
                </a:lnTo>
              </a:path>
            </a:pathLst>
          </a:custGeom>
          <a:ln w="13422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914488" y="5144770"/>
            <a:ext cx="2740025" cy="1299210"/>
          </a:xfrm>
          <a:prstGeom prst="rect">
            <a:avLst/>
          </a:prstGeom>
          <a:solidFill>
            <a:srgbClr val="DDDDDD"/>
          </a:solidFill>
          <a:ln w="13423">
            <a:solidFill>
              <a:srgbClr val="003366"/>
            </a:solidFill>
          </a:ln>
        </p:spPr>
        <p:txBody>
          <a:bodyPr vert="horz" wrap="square" lIns="0" tIns="53340" rIns="0" bIns="0" rtlCol="0">
            <a:spAutoFit/>
          </a:bodyPr>
          <a:lstStyle/>
          <a:p>
            <a:pPr marL="96520" marR="419734">
              <a:lnSpc>
                <a:spcPct val="99300"/>
              </a:lnSpc>
              <a:spcBef>
                <a:spcPts val="420"/>
              </a:spcBef>
            </a:pPr>
            <a:r>
              <a:rPr sz="1900" spc="-5" dirty="0">
                <a:latin typeface="Verdana"/>
                <a:cs typeface="Verdana"/>
              </a:rPr>
              <a:t>These Axioms  coincide </a:t>
            </a:r>
            <a:r>
              <a:rPr sz="1900" dirty="0">
                <a:latin typeface="Verdana"/>
                <a:cs typeface="Verdana"/>
              </a:rPr>
              <a:t>with </a:t>
            </a:r>
            <a:r>
              <a:rPr sz="1900" spc="-5" dirty="0">
                <a:latin typeface="Verdana"/>
                <a:cs typeface="Verdana"/>
              </a:rPr>
              <a:t>the  </a:t>
            </a:r>
            <a:r>
              <a:rPr sz="1900" spc="-10" dirty="0">
                <a:latin typeface="Verdana"/>
                <a:cs typeface="Verdana"/>
              </a:rPr>
              <a:t>r</a:t>
            </a:r>
            <a:r>
              <a:rPr sz="1900" spc="-5" dirty="0">
                <a:latin typeface="Verdana"/>
                <a:cs typeface="Verdana"/>
              </a:rPr>
              <a:t>e</a:t>
            </a:r>
            <a:r>
              <a:rPr sz="1900" dirty="0">
                <a:latin typeface="Verdana"/>
                <a:cs typeface="Verdana"/>
              </a:rPr>
              <a:t>l</a:t>
            </a:r>
            <a:r>
              <a:rPr sz="1900" spc="-10" dirty="0">
                <a:latin typeface="Verdana"/>
                <a:cs typeface="Verdana"/>
              </a:rPr>
              <a:t>a</a:t>
            </a:r>
            <a:r>
              <a:rPr sz="1900" dirty="0">
                <a:latin typeface="Verdana"/>
                <a:cs typeface="Verdana"/>
              </a:rPr>
              <a:t>ti</a:t>
            </a:r>
            <a:r>
              <a:rPr sz="1900" spc="-25" dirty="0">
                <a:latin typeface="Verdana"/>
                <a:cs typeface="Verdana"/>
              </a:rPr>
              <a:t>v</a:t>
            </a:r>
            <a:r>
              <a:rPr sz="1900" spc="-5" dirty="0">
                <a:latin typeface="Verdana"/>
                <a:cs typeface="Verdana"/>
              </a:rPr>
              <a:t>e</a:t>
            </a:r>
            <a:r>
              <a:rPr sz="1900" spc="-10" dirty="0">
                <a:latin typeface="Verdana"/>
                <a:cs typeface="Verdana"/>
              </a:rPr>
              <a:t>-</a:t>
            </a:r>
            <a:r>
              <a:rPr sz="1900" dirty="0">
                <a:latin typeface="Verdana"/>
                <a:cs typeface="Verdana"/>
              </a:rPr>
              <a:t>f</a:t>
            </a:r>
            <a:r>
              <a:rPr sz="1900" spc="-10" dirty="0">
                <a:latin typeface="Verdana"/>
                <a:cs typeface="Verdana"/>
              </a:rPr>
              <a:t>r</a:t>
            </a:r>
            <a:r>
              <a:rPr sz="1900" spc="-5" dirty="0">
                <a:latin typeface="Verdana"/>
                <a:cs typeface="Verdana"/>
              </a:rPr>
              <a:t>eq</a:t>
            </a:r>
            <a:r>
              <a:rPr sz="1900" spc="-10" dirty="0">
                <a:latin typeface="Verdana"/>
                <a:cs typeface="Verdana"/>
              </a:rPr>
              <a:t>u</a:t>
            </a:r>
            <a:r>
              <a:rPr sz="1900" spc="-5" dirty="0">
                <a:latin typeface="Verdana"/>
                <a:cs typeface="Verdana"/>
              </a:rPr>
              <a:t>e</a:t>
            </a:r>
            <a:r>
              <a:rPr sz="1900" spc="-10" dirty="0">
                <a:latin typeface="Verdana"/>
                <a:cs typeface="Verdana"/>
              </a:rPr>
              <a:t>n</a:t>
            </a:r>
            <a:r>
              <a:rPr sz="1900" spc="-5" dirty="0">
                <a:latin typeface="Verdana"/>
                <a:cs typeface="Verdana"/>
              </a:rPr>
              <a:t>cy  expectation.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9</a:t>
            </a:fld>
            <a:endParaRPr sz="1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58547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5" dirty="0"/>
              <a:t>A1.1: </a:t>
            </a:r>
            <a:r>
              <a:rPr sz="4000" dirty="0"/>
              <a:t>Axioms of</a:t>
            </a:r>
            <a:r>
              <a:rPr sz="4000" spc="-70" dirty="0"/>
              <a:t> </a:t>
            </a:r>
            <a:r>
              <a:rPr sz="4000" dirty="0"/>
              <a:t>Probability</a:t>
            </a:r>
            <a:endParaRPr sz="4000"/>
          </a:p>
        </p:txBody>
      </p:sp>
      <p:sp>
        <p:nvSpPr>
          <p:cNvPr id="5" name="object 5"/>
          <p:cNvSpPr txBox="1"/>
          <p:nvPr/>
        </p:nvSpPr>
        <p:spPr>
          <a:xfrm>
            <a:off x="1189687" y="2031314"/>
            <a:ext cx="45231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03366"/>
                </a:solidFill>
                <a:latin typeface="Wingdings"/>
                <a:cs typeface="Wingdings"/>
              </a:rPr>
              <a:t></a:t>
            </a:r>
            <a:r>
              <a:rPr sz="3200" dirty="0">
                <a:solidFill>
                  <a:srgbClr val="003366"/>
                </a:solidFill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Example. Rolling </a:t>
            </a:r>
            <a:r>
              <a:rPr sz="3200" dirty="0">
                <a:latin typeface="Times New Roman"/>
                <a:cs typeface="Times New Roman"/>
              </a:rPr>
              <a:t>a</a:t>
            </a:r>
            <a:r>
              <a:rPr sz="3200" spc="18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dice.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87687" y="2603858"/>
            <a:ext cx="1197610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4345" indent="-462280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Wingdings"/>
              <a:buChar char=""/>
              <a:tabLst>
                <a:tab pos="474345" algn="l"/>
                <a:tab pos="474980" algn="l"/>
              </a:tabLst>
            </a:pPr>
            <a:r>
              <a:rPr sz="2700" i="1" dirty="0">
                <a:latin typeface="Times New Roman"/>
                <a:cs typeface="Times New Roman"/>
              </a:rPr>
              <a:t>S </a:t>
            </a:r>
            <a:r>
              <a:rPr sz="2700" dirty="0">
                <a:latin typeface="Times New Roman"/>
                <a:cs typeface="Times New Roman"/>
              </a:rPr>
              <a:t>=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{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55215" y="2506503"/>
            <a:ext cx="555625" cy="10439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2700" dirty="0">
                <a:latin typeface="Times New Roman"/>
                <a:cs typeface="Times New Roman"/>
              </a:rPr>
              <a:t>}</a:t>
            </a:r>
            <a:endParaRPr sz="2700">
              <a:latin typeface="Times New Roman"/>
              <a:cs typeface="Times New Roman"/>
            </a:endParaRPr>
          </a:p>
          <a:p>
            <a:pPr marL="35560">
              <a:lnSpc>
                <a:spcPct val="100000"/>
              </a:lnSpc>
              <a:spcBef>
                <a:spcPts val="770"/>
              </a:spcBef>
            </a:pPr>
            <a:r>
              <a:rPr sz="2700" spc="10" dirty="0">
                <a:latin typeface="Times New Roman"/>
                <a:cs typeface="Times New Roman"/>
              </a:rPr>
              <a:t>},</a:t>
            </a:r>
            <a:r>
              <a:rPr sz="2700" spc="-6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{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22881" y="3112874"/>
            <a:ext cx="706755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10" dirty="0">
                <a:latin typeface="Times New Roman"/>
                <a:cs typeface="Times New Roman"/>
              </a:rPr>
              <a:t>},</a:t>
            </a:r>
            <a:r>
              <a:rPr sz="2700" spc="-70" dirty="0">
                <a:latin typeface="Times New Roman"/>
                <a:cs typeface="Times New Roman"/>
              </a:rPr>
              <a:t> </a:t>
            </a:r>
            <a:r>
              <a:rPr sz="2700" i="1" spc="10" dirty="0">
                <a:latin typeface="Times New Roman"/>
                <a:cs typeface="Times New Roman"/>
              </a:rPr>
              <a:t>S</a:t>
            </a:r>
            <a:r>
              <a:rPr sz="2700" spc="10" dirty="0">
                <a:latin typeface="Times New Roman"/>
                <a:cs typeface="Times New Roman"/>
              </a:rPr>
              <a:t>}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87687" y="3030758"/>
            <a:ext cx="2878455" cy="101346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474345" indent="-462280">
              <a:lnSpc>
                <a:spcPct val="100000"/>
              </a:lnSpc>
              <a:spcBef>
                <a:spcPts val="745"/>
              </a:spcBef>
              <a:buClr>
                <a:srgbClr val="CC0000"/>
              </a:buClr>
              <a:buFont typeface="Wingdings"/>
              <a:buChar char=""/>
              <a:tabLst>
                <a:tab pos="474345" algn="l"/>
                <a:tab pos="474980" algn="l"/>
              </a:tabLst>
            </a:pPr>
            <a:r>
              <a:rPr sz="2700" b="1" i="1" dirty="0">
                <a:latin typeface="Times New Roman"/>
                <a:cs typeface="Times New Roman"/>
              </a:rPr>
              <a:t>F </a:t>
            </a:r>
            <a:r>
              <a:rPr sz="2700" dirty="0">
                <a:latin typeface="Times New Roman"/>
                <a:cs typeface="Times New Roman"/>
              </a:rPr>
              <a:t>= </a:t>
            </a:r>
            <a:r>
              <a:rPr sz="2700" spc="20" dirty="0">
                <a:latin typeface="Times New Roman"/>
                <a:cs typeface="Times New Roman"/>
              </a:rPr>
              <a:t>{EmpySet,</a:t>
            </a:r>
            <a:r>
              <a:rPr sz="2700" spc="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{</a:t>
            </a:r>
            <a:endParaRPr sz="2700">
              <a:latin typeface="Times New Roman"/>
              <a:cs typeface="Times New Roman"/>
            </a:endParaRPr>
          </a:p>
          <a:p>
            <a:pPr marL="474345" indent="-462280">
              <a:lnSpc>
                <a:spcPct val="100000"/>
              </a:lnSpc>
              <a:spcBef>
                <a:spcPts val="650"/>
              </a:spcBef>
              <a:buClr>
                <a:srgbClr val="CC0000"/>
              </a:buClr>
              <a:buFont typeface="Wingdings"/>
              <a:buChar char=""/>
              <a:tabLst>
                <a:tab pos="474345" algn="l"/>
                <a:tab pos="474980" algn="l"/>
              </a:tabLst>
            </a:pPr>
            <a:r>
              <a:rPr sz="2700" i="1" dirty="0">
                <a:latin typeface="Times New Roman"/>
                <a:cs typeface="Times New Roman"/>
              </a:rPr>
              <a:t>P</a:t>
            </a:r>
            <a:r>
              <a:rPr sz="2700" i="1" spc="30" dirty="0">
                <a:latin typeface="Times New Roman"/>
                <a:cs typeface="Times New Roman"/>
              </a:rPr>
              <a:t> </a:t>
            </a:r>
            <a:r>
              <a:rPr sz="2700" spc="10" dirty="0">
                <a:latin typeface="Times New Roman"/>
                <a:cs typeface="Times New Roman"/>
              </a:rPr>
              <a:t>satisfies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50788" y="4022879"/>
            <a:ext cx="3001010" cy="1805939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430530" algn="l"/>
              </a:tabLst>
            </a:pPr>
            <a:r>
              <a:rPr sz="2400" dirty="0">
                <a:solidFill>
                  <a:srgbClr val="CC0000"/>
                </a:solidFill>
                <a:latin typeface="Wingdings"/>
                <a:cs typeface="Wingdings"/>
              </a:rPr>
              <a:t></a:t>
            </a:r>
            <a:r>
              <a:rPr sz="2400" dirty="0">
                <a:solidFill>
                  <a:srgbClr val="CC0000"/>
                </a:solidFill>
                <a:latin typeface="Times New Roman"/>
                <a:cs typeface="Times New Roman"/>
              </a:rPr>
              <a:t>	</a:t>
            </a:r>
            <a:r>
              <a:rPr sz="2400" i="1" spc="10" dirty="0">
                <a:latin typeface="Times New Roman"/>
                <a:cs typeface="Times New Roman"/>
              </a:rPr>
              <a:t>P</a:t>
            </a:r>
            <a:r>
              <a:rPr sz="2400" spc="10" dirty="0">
                <a:latin typeface="Times New Roman"/>
                <a:cs typeface="Times New Roman"/>
              </a:rPr>
              <a:t>(EmptySet) </a:t>
            </a:r>
            <a:r>
              <a:rPr sz="2400" dirty="0">
                <a:latin typeface="Times New Roman"/>
                <a:cs typeface="Times New Roman"/>
              </a:rPr>
              <a:t>= 0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  <a:tabLst>
                <a:tab pos="430530" algn="l"/>
                <a:tab pos="2024380" algn="l"/>
              </a:tabLst>
            </a:pPr>
            <a:r>
              <a:rPr sz="2400" dirty="0">
                <a:solidFill>
                  <a:srgbClr val="CC0000"/>
                </a:solidFill>
                <a:latin typeface="Wingdings"/>
                <a:cs typeface="Wingdings"/>
              </a:rPr>
              <a:t></a:t>
            </a:r>
            <a:r>
              <a:rPr sz="2400" dirty="0">
                <a:solidFill>
                  <a:srgbClr val="CC0000"/>
                </a:solidFill>
                <a:latin typeface="Times New Roman"/>
                <a:cs typeface="Times New Roman"/>
              </a:rPr>
              <a:t>	</a:t>
            </a:r>
            <a:r>
              <a:rPr sz="2400" i="1" spc="5" dirty="0">
                <a:latin typeface="Times New Roman"/>
                <a:cs typeface="Times New Roman"/>
              </a:rPr>
              <a:t>P</a:t>
            </a:r>
            <a:r>
              <a:rPr sz="2400" spc="5" dirty="0">
                <a:latin typeface="Times New Roman"/>
                <a:cs typeface="Times New Roman"/>
              </a:rPr>
              <a:t>({	}) </a:t>
            </a:r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0.4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  <a:tabLst>
                <a:tab pos="430530" algn="l"/>
                <a:tab pos="2024380" algn="l"/>
              </a:tabLst>
            </a:pPr>
            <a:r>
              <a:rPr sz="2400" dirty="0">
                <a:solidFill>
                  <a:srgbClr val="CC0000"/>
                </a:solidFill>
                <a:latin typeface="Wingdings"/>
                <a:cs typeface="Wingdings"/>
              </a:rPr>
              <a:t></a:t>
            </a:r>
            <a:r>
              <a:rPr sz="2400" dirty="0">
                <a:solidFill>
                  <a:srgbClr val="CC0000"/>
                </a:solidFill>
                <a:latin typeface="Times New Roman"/>
                <a:cs typeface="Times New Roman"/>
              </a:rPr>
              <a:t>	</a:t>
            </a:r>
            <a:r>
              <a:rPr sz="2400" i="1" spc="5" dirty="0">
                <a:latin typeface="Times New Roman"/>
                <a:cs typeface="Times New Roman"/>
              </a:rPr>
              <a:t>P</a:t>
            </a:r>
            <a:r>
              <a:rPr sz="2400" spc="5" dirty="0">
                <a:latin typeface="Times New Roman"/>
                <a:cs typeface="Times New Roman"/>
              </a:rPr>
              <a:t>({	}) </a:t>
            </a:r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0.6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  <a:tabLst>
                <a:tab pos="430530" algn="l"/>
              </a:tabLst>
            </a:pPr>
            <a:r>
              <a:rPr sz="2400" dirty="0">
                <a:solidFill>
                  <a:srgbClr val="CC0000"/>
                </a:solidFill>
                <a:latin typeface="Wingdings"/>
                <a:cs typeface="Wingdings"/>
              </a:rPr>
              <a:t></a:t>
            </a:r>
            <a:r>
              <a:rPr sz="2400" dirty="0">
                <a:solidFill>
                  <a:srgbClr val="CC0000"/>
                </a:solidFill>
                <a:latin typeface="Times New Roman"/>
                <a:cs typeface="Times New Roman"/>
              </a:rPr>
              <a:t>	</a:t>
            </a:r>
            <a:r>
              <a:rPr sz="2400" i="1" spc="5" dirty="0">
                <a:latin typeface="Times New Roman"/>
                <a:cs typeface="Times New Roman"/>
              </a:rPr>
              <a:t>P</a:t>
            </a:r>
            <a:r>
              <a:rPr sz="2400" spc="5" dirty="0">
                <a:latin typeface="Times New Roman"/>
                <a:cs typeface="Times New Roman"/>
              </a:rPr>
              <a:t>(</a:t>
            </a:r>
            <a:r>
              <a:rPr sz="2400" i="1" spc="5" dirty="0">
                <a:latin typeface="Times New Roman"/>
                <a:cs typeface="Times New Roman"/>
              </a:rPr>
              <a:t>S</a:t>
            </a:r>
            <a:r>
              <a:rPr sz="2400" spc="5" dirty="0">
                <a:latin typeface="Times New Roman"/>
                <a:cs typeface="Times New Roman"/>
              </a:rPr>
              <a:t>) </a:t>
            </a:r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1.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15189" y="270560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15189" y="270560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22936" y="2813399"/>
            <a:ext cx="88208" cy="89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456476" y="270560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56476" y="270560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27309" y="2776468"/>
            <a:ext cx="163714" cy="1637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912865" y="270560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12865" y="270560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83697" y="2754647"/>
            <a:ext cx="203984" cy="18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69253" y="270560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369253" y="270560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24986" y="2759683"/>
            <a:ext cx="193915" cy="882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424986" y="2867115"/>
            <a:ext cx="193915" cy="882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825643" y="270560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825643" y="270560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856205" y="2734504"/>
            <a:ext cx="244253" cy="2460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83709" y="270560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83709" y="270560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302527" y="2872151"/>
            <a:ext cx="269421" cy="8824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00848" y="2754647"/>
            <a:ext cx="271100" cy="8824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577313" y="3244444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577313" y="3244444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685058" y="3352239"/>
            <a:ext cx="88208" cy="89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966586" y="3244444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966586" y="3244444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37418" y="3293488"/>
            <a:ext cx="203984" cy="18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387740" y="3244444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387740" y="3244444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418302" y="3273344"/>
            <a:ext cx="244253" cy="2460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223334" y="3244444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223334" y="3244444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94165" y="3315309"/>
            <a:ext cx="163714" cy="16378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604216" y="3244444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604216" y="3244444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659946" y="3298523"/>
            <a:ext cx="193917" cy="882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659946" y="3405955"/>
            <a:ext cx="193917" cy="8824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986776" y="3244444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986776" y="3244444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005594" y="3410992"/>
            <a:ext cx="269422" cy="8824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003916" y="3293488"/>
            <a:ext cx="271100" cy="8824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055460" y="4614209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055460" y="4614209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163205" y="4722005"/>
            <a:ext cx="88208" cy="8991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444732" y="4614209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444732" y="4614209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515564" y="4663253"/>
            <a:ext cx="203984" cy="18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865884" y="4614209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865884" y="4614209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896446" y="4643109"/>
            <a:ext cx="244253" cy="24603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052103" y="507247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052103" y="507247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122936" y="5143343"/>
            <a:ext cx="163714" cy="16378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432986" y="507247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432986" y="507247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488717" y="5126556"/>
            <a:ext cx="193917" cy="8824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488717" y="5233989"/>
            <a:ext cx="193917" cy="8824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815547" y="507247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815547" y="507247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834364" y="5239025"/>
            <a:ext cx="269421" cy="8824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832685" y="5121521"/>
            <a:ext cx="271100" cy="8824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10</a:t>
            </a:fld>
            <a:endParaRPr sz="1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62230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5" dirty="0"/>
              <a:t>A1.1: </a:t>
            </a:r>
            <a:r>
              <a:rPr sz="4000" dirty="0"/>
              <a:t>Properties from</a:t>
            </a:r>
            <a:r>
              <a:rPr sz="4000" spc="-55" dirty="0"/>
              <a:t> </a:t>
            </a:r>
            <a:r>
              <a:rPr sz="4000" dirty="0"/>
              <a:t>Axioms</a:t>
            </a:r>
            <a:endParaRPr sz="4000"/>
          </a:p>
        </p:txBody>
      </p:sp>
      <p:sp>
        <p:nvSpPr>
          <p:cNvPr id="7" name="object 7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11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51587" y="1934600"/>
            <a:ext cx="8259445" cy="437134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547370" indent="-497205">
              <a:lnSpc>
                <a:spcPct val="100000"/>
              </a:lnSpc>
              <a:spcBef>
                <a:spcPts val="860"/>
              </a:spcBef>
              <a:buClr>
                <a:srgbClr val="003366"/>
              </a:buClr>
              <a:buFont typeface="Wingdings"/>
              <a:buChar char=""/>
              <a:tabLst>
                <a:tab pos="548005" algn="l"/>
              </a:tabLst>
            </a:pPr>
            <a:r>
              <a:rPr sz="3200" spc="-15" dirty="0">
                <a:latin typeface="Times New Roman"/>
                <a:cs typeface="Times New Roman"/>
              </a:rPr>
              <a:t>All </a:t>
            </a:r>
            <a:r>
              <a:rPr sz="3200" spc="-10" dirty="0">
                <a:latin typeface="Times New Roman"/>
                <a:cs typeface="Times New Roman"/>
              </a:rPr>
              <a:t>the properties </a:t>
            </a:r>
            <a:r>
              <a:rPr sz="3200" spc="-5" dirty="0">
                <a:latin typeface="Times New Roman"/>
                <a:cs typeface="Times New Roman"/>
              </a:rPr>
              <a:t>are </a:t>
            </a:r>
            <a:r>
              <a:rPr sz="3200" spc="-10" dirty="0">
                <a:latin typeface="Times New Roman"/>
                <a:cs typeface="Times New Roman"/>
              </a:rPr>
              <a:t>induced from</a:t>
            </a:r>
            <a:r>
              <a:rPr sz="3200" spc="-100" dirty="0">
                <a:latin typeface="Times New Roman"/>
                <a:cs typeface="Times New Roman"/>
              </a:rPr>
              <a:t> </a:t>
            </a:r>
            <a:r>
              <a:rPr sz="3200" b="1" spc="-20" dirty="0">
                <a:latin typeface="Times New Roman"/>
                <a:cs typeface="Times New Roman"/>
              </a:rPr>
              <a:t>Axioms</a:t>
            </a:r>
            <a:endParaRPr sz="3200">
              <a:latin typeface="Times New Roman"/>
              <a:cs typeface="Times New Roman"/>
            </a:endParaRPr>
          </a:p>
          <a:p>
            <a:pPr marL="1010285" lvl="1" indent="-462280">
              <a:lnSpc>
                <a:spcPct val="100000"/>
              </a:lnSpc>
              <a:spcBef>
                <a:spcPts val="645"/>
              </a:spcBef>
              <a:buClr>
                <a:srgbClr val="CC0000"/>
              </a:buClr>
              <a:buFont typeface="Wingdings"/>
              <a:buChar char=""/>
              <a:tabLst>
                <a:tab pos="1010285" algn="l"/>
                <a:tab pos="1010919" algn="l"/>
              </a:tabLst>
            </a:pPr>
            <a:r>
              <a:rPr sz="2700" spc="15" dirty="0">
                <a:latin typeface="Times New Roman"/>
                <a:cs typeface="Times New Roman"/>
              </a:rPr>
              <a:t>Example </a:t>
            </a:r>
            <a:r>
              <a:rPr sz="2700" spc="10" dirty="0">
                <a:latin typeface="Times New Roman"/>
                <a:cs typeface="Times New Roman"/>
              </a:rPr>
              <a:t>1. </a:t>
            </a:r>
            <a:r>
              <a:rPr sz="2700" i="1" spc="15" dirty="0">
                <a:latin typeface="Times New Roman"/>
                <a:cs typeface="Times New Roman"/>
              </a:rPr>
              <a:t>P</a:t>
            </a:r>
            <a:r>
              <a:rPr sz="2700" spc="15" dirty="0">
                <a:latin typeface="Times New Roman"/>
                <a:cs typeface="Times New Roman"/>
              </a:rPr>
              <a:t>(</a:t>
            </a:r>
            <a:r>
              <a:rPr sz="2700" i="1" spc="15" dirty="0">
                <a:latin typeface="Times New Roman"/>
                <a:cs typeface="Times New Roman"/>
              </a:rPr>
              <a:t>A</a:t>
            </a:r>
            <a:r>
              <a:rPr sz="2700" i="1" spc="22" baseline="24691" dirty="0">
                <a:latin typeface="Times New Roman"/>
                <a:cs typeface="Times New Roman"/>
              </a:rPr>
              <a:t>c</a:t>
            </a:r>
            <a:r>
              <a:rPr sz="2700" spc="15" dirty="0">
                <a:latin typeface="Times New Roman"/>
                <a:cs typeface="Times New Roman"/>
              </a:rPr>
              <a:t>) </a:t>
            </a:r>
            <a:r>
              <a:rPr sz="2700" dirty="0">
                <a:latin typeface="Times New Roman"/>
                <a:cs typeface="Times New Roman"/>
              </a:rPr>
              <a:t>= 1 –</a:t>
            </a:r>
            <a:r>
              <a:rPr sz="2700" spc="125" dirty="0">
                <a:latin typeface="Times New Roman"/>
                <a:cs typeface="Times New Roman"/>
              </a:rPr>
              <a:t> </a:t>
            </a:r>
            <a:r>
              <a:rPr sz="2700" i="1" spc="15" dirty="0">
                <a:latin typeface="Times New Roman"/>
                <a:cs typeface="Times New Roman"/>
              </a:rPr>
              <a:t>P</a:t>
            </a:r>
            <a:r>
              <a:rPr sz="2700" spc="15" dirty="0">
                <a:latin typeface="Times New Roman"/>
                <a:cs typeface="Times New Roman"/>
              </a:rPr>
              <a:t>(</a:t>
            </a:r>
            <a:r>
              <a:rPr sz="2700" i="1" spc="15" dirty="0">
                <a:latin typeface="Times New Roman"/>
                <a:cs typeface="Times New Roman"/>
              </a:rPr>
              <a:t>A</a:t>
            </a:r>
            <a:r>
              <a:rPr sz="2700" spc="15" dirty="0">
                <a:latin typeface="Times New Roman"/>
                <a:cs typeface="Times New Roman"/>
              </a:rPr>
              <a:t>).</a:t>
            </a:r>
            <a:endParaRPr sz="2700">
              <a:latin typeface="Times New Roman"/>
              <a:cs typeface="Times New Roman"/>
            </a:endParaRPr>
          </a:p>
          <a:p>
            <a:pPr marL="548640">
              <a:lnSpc>
                <a:spcPts val="3215"/>
              </a:lnSpc>
              <a:spcBef>
                <a:spcPts val="770"/>
              </a:spcBef>
            </a:pPr>
            <a:r>
              <a:rPr sz="2700" i="1" spc="15" dirty="0">
                <a:latin typeface="Times New Roman"/>
                <a:cs typeface="Times New Roman"/>
              </a:rPr>
              <a:t>Proof</a:t>
            </a:r>
            <a:r>
              <a:rPr sz="2700" spc="15" dirty="0">
                <a:latin typeface="Times New Roman"/>
                <a:cs typeface="Times New Roman"/>
              </a:rPr>
              <a:t>. Since </a:t>
            </a:r>
            <a:r>
              <a:rPr sz="2700" i="1" dirty="0">
                <a:latin typeface="Times New Roman"/>
                <a:cs typeface="Times New Roman"/>
              </a:rPr>
              <a:t>A </a:t>
            </a:r>
            <a:r>
              <a:rPr sz="2700" spc="10" dirty="0">
                <a:latin typeface="Times New Roman"/>
                <a:cs typeface="Times New Roman"/>
              </a:rPr>
              <a:t>and </a:t>
            </a:r>
            <a:r>
              <a:rPr sz="2700" i="1" spc="10" dirty="0">
                <a:latin typeface="Times New Roman"/>
                <a:cs typeface="Times New Roman"/>
              </a:rPr>
              <a:t>A</a:t>
            </a:r>
            <a:r>
              <a:rPr sz="2700" i="1" spc="15" baseline="24691" dirty="0">
                <a:latin typeface="Times New Roman"/>
                <a:cs typeface="Times New Roman"/>
              </a:rPr>
              <a:t>c </a:t>
            </a:r>
            <a:r>
              <a:rPr sz="2700" spc="5" dirty="0">
                <a:latin typeface="Times New Roman"/>
                <a:cs typeface="Times New Roman"/>
              </a:rPr>
              <a:t>are </a:t>
            </a:r>
            <a:r>
              <a:rPr sz="2700" spc="15" dirty="0">
                <a:latin typeface="Times New Roman"/>
                <a:cs typeface="Times New Roman"/>
              </a:rPr>
              <a:t>mutually exclusive</a:t>
            </a:r>
            <a:r>
              <a:rPr sz="2700" spc="-85" dirty="0">
                <a:latin typeface="Times New Roman"/>
                <a:cs typeface="Times New Roman"/>
              </a:rPr>
              <a:t> </a:t>
            </a:r>
            <a:r>
              <a:rPr sz="2700" spc="15" dirty="0">
                <a:latin typeface="Times New Roman"/>
                <a:cs typeface="Times New Roman"/>
              </a:rPr>
              <a:t>events,</a:t>
            </a:r>
            <a:endParaRPr sz="2700">
              <a:latin typeface="Times New Roman"/>
              <a:cs typeface="Times New Roman"/>
            </a:endParaRPr>
          </a:p>
          <a:p>
            <a:pPr marL="1010285">
              <a:lnSpc>
                <a:spcPts val="3215"/>
              </a:lnSpc>
            </a:pPr>
            <a:r>
              <a:rPr sz="2700" i="1" spc="15" dirty="0">
                <a:latin typeface="Times New Roman"/>
                <a:cs typeface="Times New Roman"/>
              </a:rPr>
              <a:t>P</a:t>
            </a:r>
            <a:r>
              <a:rPr sz="2700" spc="15" dirty="0">
                <a:latin typeface="Times New Roman"/>
                <a:cs typeface="Times New Roman"/>
              </a:rPr>
              <a:t>(</a:t>
            </a:r>
            <a:r>
              <a:rPr sz="2700" i="1" spc="15" dirty="0">
                <a:latin typeface="Times New Roman"/>
                <a:cs typeface="Times New Roman"/>
              </a:rPr>
              <a:t>A</a:t>
            </a:r>
            <a:r>
              <a:rPr sz="2700" spc="15" dirty="0">
                <a:latin typeface="Times New Roman"/>
                <a:cs typeface="Times New Roman"/>
              </a:rPr>
              <a:t>) </a:t>
            </a:r>
            <a:r>
              <a:rPr sz="2700" dirty="0">
                <a:latin typeface="Times New Roman"/>
                <a:cs typeface="Times New Roman"/>
              </a:rPr>
              <a:t>+ </a:t>
            </a:r>
            <a:r>
              <a:rPr sz="2700" i="1" spc="15" dirty="0">
                <a:latin typeface="Times New Roman"/>
                <a:cs typeface="Times New Roman"/>
              </a:rPr>
              <a:t>P</a:t>
            </a:r>
            <a:r>
              <a:rPr sz="2700" spc="15" dirty="0">
                <a:latin typeface="Times New Roman"/>
                <a:cs typeface="Times New Roman"/>
              </a:rPr>
              <a:t>(</a:t>
            </a:r>
            <a:r>
              <a:rPr sz="2700" i="1" spc="15" dirty="0">
                <a:latin typeface="Times New Roman"/>
                <a:cs typeface="Times New Roman"/>
              </a:rPr>
              <a:t>A</a:t>
            </a:r>
            <a:r>
              <a:rPr sz="2700" i="1" spc="22" baseline="24691" dirty="0">
                <a:latin typeface="Times New Roman"/>
                <a:cs typeface="Times New Roman"/>
              </a:rPr>
              <a:t>c</a:t>
            </a:r>
            <a:r>
              <a:rPr sz="2700" spc="15" dirty="0">
                <a:latin typeface="Times New Roman"/>
                <a:cs typeface="Times New Roman"/>
              </a:rPr>
              <a:t>) </a:t>
            </a:r>
            <a:r>
              <a:rPr sz="2700" dirty="0">
                <a:latin typeface="Times New Roman"/>
                <a:cs typeface="Times New Roman"/>
              </a:rPr>
              <a:t>= </a:t>
            </a:r>
            <a:r>
              <a:rPr sz="2700" i="1" spc="15" dirty="0">
                <a:latin typeface="Times New Roman"/>
                <a:cs typeface="Times New Roman"/>
              </a:rPr>
              <a:t>P</a:t>
            </a:r>
            <a:r>
              <a:rPr sz="2700" spc="15" dirty="0">
                <a:latin typeface="Times New Roman"/>
                <a:cs typeface="Times New Roman"/>
              </a:rPr>
              <a:t>(</a:t>
            </a:r>
            <a:r>
              <a:rPr sz="2700" i="1" spc="15" dirty="0">
                <a:latin typeface="Times New Roman"/>
                <a:cs typeface="Times New Roman"/>
              </a:rPr>
              <a:t>A</a:t>
            </a:r>
            <a:r>
              <a:rPr sz="2700" spc="15" dirty="0">
                <a:latin typeface="Cambria Math"/>
                <a:cs typeface="Cambria Math"/>
              </a:rPr>
              <a:t>∪</a:t>
            </a:r>
            <a:r>
              <a:rPr sz="2700" i="1" spc="15" dirty="0">
                <a:latin typeface="Times New Roman"/>
                <a:cs typeface="Times New Roman"/>
              </a:rPr>
              <a:t>A</a:t>
            </a:r>
            <a:r>
              <a:rPr sz="2700" i="1" spc="22" baseline="24691" dirty="0">
                <a:latin typeface="Times New Roman"/>
                <a:cs typeface="Times New Roman"/>
              </a:rPr>
              <a:t>c</a:t>
            </a:r>
            <a:r>
              <a:rPr sz="2700" spc="15" dirty="0">
                <a:latin typeface="Times New Roman"/>
                <a:cs typeface="Times New Roman"/>
              </a:rPr>
              <a:t>) </a:t>
            </a:r>
            <a:r>
              <a:rPr sz="2700" dirty="0">
                <a:latin typeface="Times New Roman"/>
                <a:cs typeface="Times New Roman"/>
              </a:rPr>
              <a:t>= </a:t>
            </a:r>
            <a:r>
              <a:rPr sz="2700" i="1" spc="10" dirty="0">
                <a:latin typeface="Times New Roman"/>
                <a:cs typeface="Times New Roman"/>
              </a:rPr>
              <a:t>P</a:t>
            </a:r>
            <a:r>
              <a:rPr sz="2700" spc="10" dirty="0">
                <a:latin typeface="Times New Roman"/>
                <a:cs typeface="Times New Roman"/>
              </a:rPr>
              <a:t>(</a:t>
            </a:r>
            <a:r>
              <a:rPr sz="2700" i="1" spc="10" dirty="0">
                <a:latin typeface="Times New Roman"/>
                <a:cs typeface="Times New Roman"/>
              </a:rPr>
              <a:t>S</a:t>
            </a:r>
            <a:r>
              <a:rPr sz="2700" spc="10" dirty="0">
                <a:latin typeface="Times New Roman"/>
                <a:cs typeface="Times New Roman"/>
              </a:rPr>
              <a:t>) </a:t>
            </a:r>
            <a:r>
              <a:rPr sz="2700" dirty="0">
                <a:latin typeface="Times New Roman"/>
                <a:cs typeface="Times New Roman"/>
              </a:rPr>
              <a:t>=</a:t>
            </a:r>
            <a:r>
              <a:rPr sz="2700" spc="135" dirty="0">
                <a:latin typeface="Times New Roman"/>
                <a:cs typeface="Times New Roman"/>
              </a:rPr>
              <a:t> </a:t>
            </a:r>
            <a:r>
              <a:rPr sz="2700" spc="10" dirty="0">
                <a:latin typeface="Times New Roman"/>
                <a:cs typeface="Times New Roman"/>
              </a:rPr>
              <a:t>1.</a:t>
            </a: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050">
              <a:latin typeface="Times New Roman"/>
              <a:cs typeface="Times New Roman"/>
            </a:endParaRPr>
          </a:p>
          <a:p>
            <a:pPr marL="1010285" lvl="1" indent="-462280">
              <a:lnSpc>
                <a:spcPct val="100000"/>
              </a:lnSpc>
              <a:buClr>
                <a:srgbClr val="CC0000"/>
              </a:buClr>
              <a:buFont typeface="Wingdings"/>
              <a:buChar char=""/>
              <a:tabLst>
                <a:tab pos="1010285" algn="l"/>
                <a:tab pos="1010919" algn="l"/>
              </a:tabLst>
            </a:pPr>
            <a:r>
              <a:rPr sz="2700" spc="15" dirty="0">
                <a:latin typeface="Times New Roman"/>
                <a:cs typeface="Times New Roman"/>
              </a:rPr>
              <a:t>Example </a:t>
            </a:r>
            <a:r>
              <a:rPr sz="2700" spc="10" dirty="0">
                <a:latin typeface="Times New Roman"/>
                <a:cs typeface="Times New Roman"/>
              </a:rPr>
              <a:t>2. </a:t>
            </a:r>
            <a:r>
              <a:rPr sz="2700" i="1" spc="20" dirty="0">
                <a:latin typeface="Times New Roman"/>
                <a:cs typeface="Times New Roman"/>
              </a:rPr>
              <a:t>P</a:t>
            </a:r>
            <a:r>
              <a:rPr sz="2700" spc="20" dirty="0">
                <a:latin typeface="Times New Roman"/>
                <a:cs typeface="Times New Roman"/>
              </a:rPr>
              <a:t>(</a:t>
            </a:r>
            <a:r>
              <a:rPr sz="2700" i="1" spc="20" dirty="0">
                <a:latin typeface="Times New Roman"/>
                <a:cs typeface="Times New Roman"/>
              </a:rPr>
              <a:t>A</a:t>
            </a:r>
            <a:r>
              <a:rPr sz="2700" spc="20" dirty="0">
                <a:latin typeface="Cambria Math"/>
                <a:cs typeface="Cambria Math"/>
              </a:rPr>
              <a:t>∪</a:t>
            </a:r>
            <a:r>
              <a:rPr sz="2700" i="1" spc="20" dirty="0">
                <a:latin typeface="Times New Roman"/>
                <a:cs typeface="Times New Roman"/>
              </a:rPr>
              <a:t>B</a:t>
            </a:r>
            <a:r>
              <a:rPr sz="2700" spc="20" dirty="0">
                <a:latin typeface="Times New Roman"/>
                <a:cs typeface="Times New Roman"/>
              </a:rPr>
              <a:t>) </a:t>
            </a:r>
            <a:r>
              <a:rPr sz="2700" dirty="0">
                <a:latin typeface="Times New Roman"/>
                <a:cs typeface="Times New Roman"/>
              </a:rPr>
              <a:t>= </a:t>
            </a:r>
            <a:r>
              <a:rPr sz="2700" i="1" spc="15" dirty="0">
                <a:latin typeface="Times New Roman"/>
                <a:cs typeface="Times New Roman"/>
              </a:rPr>
              <a:t>P</a:t>
            </a:r>
            <a:r>
              <a:rPr sz="2700" spc="15" dirty="0">
                <a:latin typeface="Times New Roman"/>
                <a:cs typeface="Times New Roman"/>
              </a:rPr>
              <a:t>(</a:t>
            </a:r>
            <a:r>
              <a:rPr sz="2700" i="1" spc="15" dirty="0">
                <a:latin typeface="Times New Roman"/>
                <a:cs typeface="Times New Roman"/>
              </a:rPr>
              <a:t>A</a:t>
            </a:r>
            <a:r>
              <a:rPr sz="2700" spc="15" dirty="0">
                <a:latin typeface="Times New Roman"/>
                <a:cs typeface="Times New Roman"/>
              </a:rPr>
              <a:t>) </a:t>
            </a:r>
            <a:r>
              <a:rPr sz="2700" dirty="0">
                <a:latin typeface="Times New Roman"/>
                <a:cs typeface="Times New Roman"/>
              </a:rPr>
              <a:t>+ </a:t>
            </a:r>
            <a:r>
              <a:rPr sz="2700" i="1" spc="15" dirty="0">
                <a:latin typeface="Times New Roman"/>
                <a:cs typeface="Times New Roman"/>
              </a:rPr>
              <a:t>P</a:t>
            </a:r>
            <a:r>
              <a:rPr sz="2700" spc="15" dirty="0">
                <a:latin typeface="Times New Roman"/>
                <a:cs typeface="Times New Roman"/>
              </a:rPr>
              <a:t>(</a:t>
            </a:r>
            <a:r>
              <a:rPr sz="2700" i="1" spc="15" dirty="0">
                <a:latin typeface="Times New Roman"/>
                <a:cs typeface="Times New Roman"/>
              </a:rPr>
              <a:t>B</a:t>
            </a:r>
            <a:r>
              <a:rPr sz="2700" spc="15" dirty="0">
                <a:latin typeface="Times New Roman"/>
                <a:cs typeface="Times New Roman"/>
              </a:rPr>
              <a:t>) </a:t>
            </a:r>
            <a:r>
              <a:rPr sz="2700" dirty="0">
                <a:latin typeface="Times New Roman"/>
                <a:cs typeface="Times New Roman"/>
              </a:rPr>
              <a:t>–</a:t>
            </a:r>
            <a:r>
              <a:rPr sz="2700" spc="105" dirty="0">
                <a:latin typeface="Times New Roman"/>
                <a:cs typeface="Times New Roman"/>
              </a:rPr>
              <a:t> </a:t>
            </a:r>
            <a:r>
              <a:rPr sz="2700" i="1" spc="15" dirty="0">
                <a:latin typeface="Times New Roman"/>
                <a:cs typeface="Times New Roman"/>
              </a:rPr>
              <a:t>P</a:t>
            </a:r>
            <a:r>
              <a:rPr sz="2700" spc="15" dirty="0">
                <a:latin typeface="Times New Roman"/>
                <a:cs typeface="Times New Roman"/>
              </a:rPr>
              <a:t>(</a:t>
            </a:r>
            <a:r>
              <a:rPr sz="2700" i="1" spc="15" dirty="0">
                <a:latin typeface="Times New Roman"/>
                <a:cs typeface="Times New Roman"/>
              </a:rPr>
              <a:t>A</a:t>
            </a:r>
            <a:r>
              <a:rPr sz="2700" spc="15" dirty="0">
                <a:latin typeface="Times New Roman"/>
                <a:cs typeface="Times New Roman"/>
              </a:rPr>
              <a:t>∩</a:t>
            </a:r>
            <a:r>
              <a:rPr sz="2700" i="1" spc="15" dirty="0">
                <a:latin typeface="Times New Roman"/>
                <a:cs typeface="Times New Roman"/>
              </a:rPr>
              <a:t>B</a:t>
            </a:r>
            <a:r>
              <a:rPr sz="2700" spc="15" dirty="0">
                <a:latin typeface="Times New Roman"/>
                <a:cs typeface="Times New Roman"/>
              </a:rPr>
              <a:t>).</a:t>
            </a:r>
            <a:endParaRPr sz="2700">
              <a:latin typeface="Times New Roman"/>
              <a:cs typeface="Times New Roman"/>
            </a:endParaRPr>
          </a:p>
          <a:p>
            <a:pPr marL="548640">
              <a:lnSpc>
                <a:spcPct val="100000"/>
              </a:lnSpc>
              <a:spcBef>
                <a:spcPts val="650"/>
              </a:spcBef>
            </a:pPr>
            <a:r>
              <a:rPr sz="2700" i="1" spc="15" dirty="0">
                <a:latin typeface="Times New Roman"/>
                <a:cs typeface="Times New Roman"/>
              </a:rPr>
              <a:t>Proof</a:t>
            </a:r>
            <a:r>
              <a:rPr sz="2700" spc="15" dirty="0">
                <a:latin typeface="Times New Roman"/>
                <a:cs typeface="Times New Roman"/>
              </a:rPr>
              <a:t>. </a:t>
            </a:r>
            <a:r>
              <a:rPr sz="2700" i="1" spc="20" dirty="0">
                <a:latin typeface="Times New Roman"/>
                <a:cs typeface="Times New Roman"/>
              </a:rPr>
              <a:t>P</a:t>
            </a:r>
            <a:r>
              <a:rPr sz="2700" spc="20" dirty="0">
                <a:latin typeface="Times New Roman"/>
                <a:cs typeface="Times New Roman"/>
              </a:rPr>
              <a:t>(</a:t>
            </a:r>
            <a:r>
              <a:rPr sz="2700" i="1" spc="20" dirty="0">
                <a:latin typeface="Times New Roman"/>
                <a:cs typeface="Times New Roman"/>
              </a:rPr>
              <a:t>A</a:t>
            </a:r>
            <a:r>
              <a:rPr sz="2700" spc="20" dirty="0">
                <a:latin typeface="Cambria Math"/>
                <a:cs typeface="Cambria Math"/>
              </a:rPr>
              <a:t>∪</a:t>
            </a:r>
            <a:r>
              <a:rPr sz="2700" i="1" spc="20" dirty="0">
                <a:latin typeface="Times New Roman"/>
                <a:cs typeface="Times New Roman"/>
              </a:rPr>
              <a:t>B</a:t>
            </a:r>
            <a:r>
              <a:rPr sz="2700" spc="20" dirty="0">
                <a:latin typeface="Times New Roman"/>
                <a:cs typeface="Times New Roman"/>
              </a:rPr>
              <a:t>) </a:t>
            </a:r>
            <a:r>
              <a:rPr sz="2700" dirty="0">
                <a:latin typeface="Times New Roman"/>
                <a:cs typeface="Times New Roman"/>
              </a:rPr>
              <a:t>= </a:t>
            </a:r>
            <a:r>
              <a:rPr sz="2700" i="1" spc="15" dirty="0">
                <a:latin typeface="Times New Roman"/>
                <a:cs typeface="Times New Roman"/>
              </a:rPr>
              <a:t>P</a:t>
            </a:r>
            <a:r>
              <a:rPr sz="2700" spc="15" dirty="0">
                <a:latin typeface="Times New Roman"/>
                <a:cs typeface="Times New Roman"/>
              </a:rPr>
              <a:t>(</a:t>
            </a:r>
            <a:r>
              <a:rPr sz="2700" i="1" spc="15" dirty="0">
                <a:latin typeface="Times New Roman"/>
                <a:cs typeface="Times New Roman"/>
              </a:rPr>
              <a:t>A</a:t>
            </a:r>
            <a:r>
              <a:rPr sz="2700" spc="15" dirty="0">
                <a:latin typeface="Times New Roman"/>
                <a:cs typeface="Times New Roman"/>
              </a:rPr>
              <a:t>/</a:t>
            </a:r>
            <a:r>
              <a:rPr sz="2700" i="1" spc="15" dirty="0">
                <a:latin typeface="Times New Roman"/>
                <a:cs typeface="Times New Roman"/>
              </a:rPr>
              <a:t>B</a:t>
            </a:r>
            <a:r>
              <a:rPr sz="2700" spc="15" dirty="0">
                <a:latin typeface="Times New Roman"/>
                <a:cs typeface="Times New Roman"/>
              </a:rPr>
              <a:t>) </a:t>
            </a:r>
            <a:r>
              <a:rPr sz="2700" dirty="0">
                <a:latin typeface="Times New Roman"/>
                <a:cs typeface="Times New Roman"/>
              </a:rPr>
              <a:t>+ </a:t>
            </a:r>
            <a:r>
              <a:rPr sz="2700" spc="15" dirty="0">
                <a:latin typeface="Times New Roman"/>
                <a:cs typeface="Times New Roman"/>
              </a:rPr>
              <a:t>P(</a:t>
            </a:r>
            <a:r>
              <a:rPr sz="2700" i="1" spc="15" dirty="0">
                <a:latin typeface="Times New Roman"/>
                <a:cs typeface="Times New Roman"/>
              </a:rPr>
              <a:t>B</a:t>
            </a:r>
            <a:r>
              <a:rPr sz="2700" spc="15" dirty="0">
                <a:latin typeface="Times New Roman"/>
                <a:cs typeface="Times New Roman"/>
              </a:rPr>
              <a:t>/</a:t>
            </a:r>
            <a:r>
              <a:rPr sz="2700" i="1" spc="15" dirty="0">
                <a:latin typeface="Times New Roman"/>
                <a:cs typeface="Times New Roman"/>
              </a:rPr>
              <a:t>A</a:t>
            </a:r>
            <a:r>
              <a:rPr sz="2700" spc="15" dirty="0">
                <a:latin typeface="Times New Roman"/>
                <a:cs typeface="Times New Roman"/>
              </a:rPr>
              <a:t>) </a:t>
            </a:r>
            <a:r>
              <a:rPr sz="2700" dirty="0">
                <a:latin typeface="Times New Roman"/>
                <a:cs typeface="Times New Roman"/>
              </a:rPr>
              <a:t>+ </a:t>
            </a:r>
            <a:r>
              <a:rPr sz="2700" i="1" spc="15" dirty="0">
                <a:latin typeface="Times New Roman"/>
                <a:cs typeface="Times New Roman"/>
              </a:rPr>
              <a:t>P</a:t>
            </a:r>
            <a:r>
              <a:rPr sz="2700" spc="15" dirty="0">
                <a:latin typeface="Times New Roman"/>
                <a:cs typeface="Times New Roman"/>
              </a:rPr>
              <a:t>(</a:t>
            </a:r>
            <a:r>
              <a:rPr sz="2700" i="1" spc="15" dirty="0">
                <a:latin typeface="Times New Roman"/>
                <a:cs typeface="Times New Roman"/>
              </a:rPr>
              <a:t>A</a:t>
            </a:r>
            <a:r>
              <a:rPr sz="2700" spc="15" dirty="0">
                <a:latin typeface="Times New Roman"/>
                <a:cs typeface="Times New Roman"/>
              </a:rPr>
              <a:t>∩</a:t>
            </a:r>
            <a:r>
              <a:rPr sz="2700" i="1" spc="15" dirty="0">
                <a:latin typeface="Times New Roman"/>
                <a:cs typeface="Times New Roman"/>
              </a:rPr>
              <a:t>B</a:t>
            </a:r>
            <a:r>
              <a:rPr sz="2700" spc="15" dirty="0">
                <a:latin typeface="Times New Roman"/>
                <a:cs typeface="Times New Roman"/>
              </a:rPr>
              <a:t>) </a:t>
            </a:r>
            <a:r>
              <a:rPr sz="2700" dirty="0">
                <a:latin typeface="Times New Roman"/>
                <a:cs typeface="Times New Roman"/>
              </a:rPr>
              <a:t>=</a:t>
            </a:r>
            <a:r>
              <a:rPr sz="2700" spc="114" dirty="0">
                <a:latin typeface="Times New Roman"/>
                <a:cs typeface="Times New Roman"/>
              </a:rPr>
              <a:t> </a:t>
            </a:r>
            <a:r>
              <a:rPr sz="2700" spc="15" dirty="0">
                <a:latin typeface="Times New Roman"/>
                <a:cs typeface="Times New Roman"/>
              </a:rPr>
              <a:t>[</a:t>
            </a:r>
            <a:r>
              <a:rPr sz="2700" i="1" spc="15" dirty="0">
                <a:latin typeface="Times New Roman"/>
                <a:cs typeface="Times New Roman"/>
              </a:rPr>
              <a:t>P</a:t>
            </a:r>
            <a:r>
              <a:rPr sz="2700" spc="15" dirty="0">
                <a:latin typeface="Times New Roman"/>
                <a:cs typeface="Times New Roman"/>
              </a:rPr>
              <a:t>(</a:t>
            </a:r>
            <a:r>
              <a:rPr sz="2700" i="1" spc="15" dirty="0">
                <a:latin typeface="Times New Roman"/>
                <a:cs typeface="Times New Roman"/>
              </a:rPr>
              <a:t>A</a:t>
            </a:r>
            <a:r>
              <a:rPr sz="2700" spc="15" dirty="0">
                <a:latin typeface="Times New Roman"/>
                <a:cs typeface="Times New Roman"/>
              </a:rPr>
              <a:t>/</a:t>
            </a:r>
            <a:r>
              <a:rPr sz="2700" i="1" spc="15" dirty="0">
                <a:latin typeface="Times New Roman"/>
                <a:cs typeface="Times New Roman"/>
              </a:rPr>
              <a:t>B</a:t>
            </a:r>
            <a:r>
              <a:rPr sz="2700" spc="15" dirty="0">
                <a:latin typeface="Times New Roman"/>
                <a:cs typeface="Times New Roman"/>
              </a:rPr>
              <a:t>)</a:t>
            </a:r>
            <a:endParaRPr sz="2700">
              <a:latin typeface="Times New Roman"/>
              <a:cs typeface="Times New Roman"/>
            </a:endParaRPr>
          </a:p>
          <a:p>
            <a:pPr marL="1010285">
              <a:lnSpc>
                <a:spcPct val="100000"/>
              </a:lnSpc>
              <a:spcBef>
                <a:spcPts val="165"/>
              </a:spcBef>
            </a:pPr>
            <a:r>
              <a:rPr sz="2700" dirty="0">
                <a:latin typeface="Times New Roman"/>
                <a:cs typeface="Times New Roman"/>
              </a:rPr>
              <a:t>+ </a:t>
            </a:r>
            <a:r>
              <a:rPr sz="2700" i="1" spc="15" dirty="0">
                <a:latin typeface="Times New Roman"/>
                <a:cs typeface="Times New Roman"/>
              </a:rPr>
              <a:t>P</a:t>
            </a:r>
            <a:r>
              <a:rPr sz="2700" spc="15" dirty="0">
                <a:latin typeface="Times New Roman"/>
                <a:cs typeface="Times New Roman"/>
              </a:rPr>
              <a:t>(</a:t>
            </a:r>
            <a:r>
              <a:rPr sz="2700" i="1" spc="15" dirty="0">
                <a:latin typeface="Times New Roman"/>
                <a:cs typeface="Times New Roman"/>
              </a:rPr>
              <a:t>A</a:t>
            </a:r>
            <a:r>
              <a:rPr sz="2700" spc="15" dirty="0">
                <a:latin typeface="Times New Roman"/>
                <a:cs typeface="Times New Roman"/>
              </a:rPr>
              <a:t>∩</a:t>
            </a:r>
            <a:r>
              <a:rPr sz="2700" i="1" spc="15" dirty="0">
                <a:latin typeface="Times New Roman"/>
                <a:cs typeface="Times New Roman"/>
              </a:rPr>
              <a:t>B</a:t>
            </a:r>
            <a:r>
              <a:rPr sz="2700" spc="15" dirty="0">
                <a:latin typeface="Times New Roman"/>
                <a:cs typeface="Times New Roman"/>
              </a:rPr>
              <a:t>)] </a:t>
            </a:r>
            <a:r>
              <a:rPr sz="2700" dirty="0">
                <a:latin typeface="Times New Roman"/>
                <a:cs typeface="Times New Roman"/>
              </a:rPr>
              <a:t>+ </a:t>
            </a:r>
            <a:r>
              <a:rPr sz="2700" spc="15" dirty="0">
                <a:latin typeface="Times New Roman"/>
                <a:cs typeface="Times New Roman"/>
              </a:rPr>
              <a:t>[P(</a:t>
            </a:r>
            <a:r>
              <a:rPr sz="2700" i="1" spc="15" dirty="0">
                <a:latin typeface="Times New Roman"/>
                <a:cs typeface="Times New Roman"/>
              </a:rPr>
              <a:t>B</a:t>
            </a:r>
            <a:r>
              <a:rPr sz="2700" spc="15" dirty="0">
                <a:latin typeface="Times New Roman"/>
                <a:cs typeface="Times New Roman"/>
              </a:rPr>
              <a:t>/</a:t>
            </a:r>
            <a:r>
              <a:rPr sz="2700" i="1" spc="15" dirty="0">
                <a:latin typeface="Times New Roman"/>
                <a:cs typeface="Times New Roman"/>
              </a:rPr>
              <a:t>A</a:t>
            </a:r>
            <a:r>
              <a:rPr sz="2700" spc="15" dirty="0">
                <a:latin typeface="Times New Roman"/>
                <a:cs typeface="Times New Roman"/>
              </a:rPr>
              <a:t>) </a:t>
            </a:r>
            <a:r>
              <a:rPr sz="2700" dirty="0">
                <a:latin typeface="Times New Roman"/>
                <a:cs typeface="Times New Roman"/>
              </a:rPr>
              <a:t>+ </a:t>
            </a:r>
            <a:r>
              <a:rPr sz="2700" i="1" spc="15" dirty="0">
                <a:latin typeface="Times New Roman"/>
                <a:cs typeface="Times New Roman"/>
              </a:rPr>
              <a:t>P</a:t>
            </a:r>
            <a:r>
              <a:rPr sz="2700" spc="15" dirty="0">
                <a:latin typeface="Times New Roman"/>
                <a:cs typeface="Times New Roman"/>
              </a:rPr>
              <a:t>(</a:t>
            </a:r>
            <a:r>
              <a:rPr sz="2700" i="1" spc="15" dirty="0">
                <a:latin typeface="Times New Roman"/>
                <a:cs typeface="Times New Roman"/>
              </a:rPr>
              <a:t>A</a:t>
            </a:r>
            <a:r>
              <a:rPr sz="2700" spc="15" dirty="0">
                <a:latin typeface="Times New Roman"/>
                <a:cs typeface="Times New Roman"/>
              </a:rPr>
              <a:t>∩</a:t>
            </a:r>
            <a:r>
              <a:rPr sz="2700" i="1" spc="15" dirty="0">
                <a:latin typeface="Times New Roman"/>
                <a:cs typeface="Times New Roman"/>
              </a:rPr>
              <a:t>B</a:t>
            </a:r>
            <a:r>
              <a:rPr sz="2700" spc="15" dirty="0">
                <a:latin typeface="Times New Roman"/>
                <a:cs typeface="Times New Roman"/>
              </a:rPr>
              <a:t>)] </a:t>
            </a:r>
            <a:r>
              <a:rPr sz="2700" dirty="0">
                <a:latin typeface="Times New Roman"/>
                <a:cs typeface="Times New Roman"/>
              </a:rPr>
              <a:t>– </a:t>
            </a:r>
            <a:r>
              <a:rPr sz="2700" i="1" spc="15" dirty="0">
                <a:latin typeface="Times New Roman"/>
                <a:cs typeface="Times New Roman"/>
              </a:rPr>
              <a:t>P</a:t>
            </a:r>
            <a:r>
              <a:rPr sz="2700" spc="15" dirty="0">
                <a:latin typeface="Times New Roman"/>
                <a:cs typeface="Times New Roman"/>
              </a:rPr>
              <a:t>(</a:t>
            </a:r>
            <a:r>
              <a:rPr sz="2700" i="1" spc="15" dirty="0">
                <a:latin typeface="Times New Roman"/>
                <a:cs typeface="Times New Roman"/>
              </a:rPr>
              <a:t>A</a:t>
            </a:r>
            <a:r>
              <a:rPr sz="2700" spc="15" dirty="0">
                <a:latin typeface="Times New Roman"/>
                <a:cs typeface="Times New Roman"/>
              </a:rPr>
              <a:t>∩</a:t>
            </a:r>
            <a:r>
              <a:rPr sz="2700" i="1" spc="15" dirty="0">
                <a:latin typeface="Times New Roman"/>
                <a:cs typeface="Times New Roman"/>
              </a:rPr>
              <a:t>B</a:t>
            </a:r>
            <a:r>
              <a:rPr sz="2700" spc="15" dirty="0">
                <a:latin typeface="Times New Roman"/>
                <a:cs typeface="Times New Roman"/>
              </a:rPr>
              <a:t>) </a:t>
            </a:r>
            <a:r>
              <a:rPr sz="2700" dirty="0">
                <a:latin typeface="Times New Roman"/>
                <a:cs typeface="Times New Roman"/>
              </a:rPr>
              <a:t>=</a:t>
            </a:r>
            <a:r>
              <a:rPr sz="2700" spc="160" dirty="0">
                <a:latin typeface="Times New Roman"/>
                <a:cs typeface="Times New Roman"/>
              </a:rPr>
              <a:t> </a:t>
            </a:r>
            <a:r>
              <a:rPr sz="2700" i="1" spc="15" dirty="0">
                <a:latin typeface="Times New Roman"/>
                <a:cs typeface="Times New Roman"/>
              </a:rPr>
              <a:t>P</a:t>
            </a:r>
            <a:r>
              <a:rPr sz="2700" spc="15" dirty="0">
                <a:latin typeface="Times New Roman"/>
                <a:cs typeface="Times New Roman"/>
              </a:rPr>
              <a:t>(</a:t>
            </a:r>
            <a:r>
              <a:rPr sz="2700" i="1" spc="15" dirty="0">
                <a:latin typeface="Times New Roman"/>
                <a:cs typeface="Times New Roman"/>
              </a:rPr>
              <a:t>A</a:t>
            </a:r>
            <a:r>
              <a:rPr sz="2700" spc="15" dirty="0">
                <a:latin typeface="Times New Roman"/>
                <a:cs typeface="Times New Roman"/>
              </a:rPr>
              <a:t>)</a:t>
            </a:r>
            <a:endParaRPr sz="2700">
              <a:latin typeface="Times New Roman"/>
              <a:cs typeface="Times New Roman"/>
            </a:endParaRPr>
          </a:p>
          <a:p>
            <a:pPr marL="1010285">
              <a:lnSpc>
                <a:spcPct val="100000"/>
              </a:lnSpc>
              <a:spcBef>
                <a:spcPts val="75"/>
              </a:spcBef>
            </a:pPr>
            <a:r>
              <a:rPr sz="2700" dirty="0">
                <a:latin typeface="Times New Roman"/>
                <a:cs typeface="Times New Roman"/>
              </a:rPr>
              <a:t>+ </a:t>
            </a:r>
            <a:r>
              <a:rPr sz="2700" i="1" spc="15" dirty="0">
                <a:latin typeface="Times New Roman"/>
                <a:cs typeface="Times New Roman"/>
              </a:rPr>
              <a:t>P</a:t>
            </a:r>
            <a:r>
              <a:rPr sz="2700" spc="15" dirty="0">
                <a:latin typeface="Times New Roman"/>
                <a:cs typeface="Times New Roman"/>
              </a:rPr>
              <a:t>(</a:t>
            </a:r>
            <a:r>
              <a:rPr sz="2700" i="1" spc="15" dirty="0">
                <a:latin typeface="Times New Roman"/>
                <a:cs typeface="Times New Roman"/>
              </a:rPr>
              <a:t>B</a:t>
            </a:r>
            <a:r>
              <a:rPr sz="2700" spc="15" dirty="0">
                <a:latin typeface="Times New Roman"/>
                <a:cs typeface="Times New Roman"/>
              </a:rPr>
              <a:t>) </a:t>
            </a:r>
            <a:r>
              <a:rPr sz="2700" dirty="0">
                <a:latin typeface="Times New Roman"/>
                <a:cs typeface="Times New Roman"/>
              </a:rPr>
              <a:t>–</a:t>
            </a:r>
            <a:r>
              <a:rPr sz="2700" spc="70" dirty="0">
                <a:latin typeface="Times New Roman"/>
                <a:cs typeface="Times New Roman"/>
              </a:rPr>
              <a:t> </a:t>
            </a:r>
            <a:r>
              <a:rPr sz="2700" i="1" spc="15" dirty="0">
                <a:latin typeface="Times New Roman"/>
                <a:cs typeface="Times New Roman"/>
              </a:rPr>
              <a:t>P</a:t>
            </a:r>
            <a:r>
              <a:rPr sz="2700" spc="15" dirty="0">
                <a:latin typeface="Times New Roman"/>
                <a:cs typeface="Times New Roman"/>
              </a:rPr>
              <a:t>(</a:t>
            </a:r>
            <a:r>
              <a:rPr sz="2700" i="1" spc="15" dirty="0">
                <a:latin typeface="Times New Roman"/>
                <a:cs typeface="Times New Roman"/>
              </a:rPr>
              <a:t>A</a:t>
            </a:r>
            <a:r>
              <a:rPr sz="2700" spc="15" dirty="0">
                <a:latin typeface="Times New Roman"/>
                <a:cs typeface="Times New Roman"/>
              </a:rPr>
              <a:t>∩</a:t>
            </a:r>
            <a:r>
              <a:rPr sz="2700" i="1" spc="15" dirty="0">
                <a:latin typeface="Times New Roman"/>
                <a:cs typeface="Times New Roman"/>
              </a:rPr>
              <a:t>B</a:t>
            </a:r>
            <a:r>
              <a:rPr sz="2700" spc="15" dirty="0">
                <a:latin typeface="Times New Roman"/>
                <a:cs typeface="Times New Roman"/>
              </a:rPr>
              <a:t>).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609473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5" dirty="0"/>
              <a:t>A1.1: </a:t>
            </a:r>
            <a:r>
              <a:rPr sz="4000" dirty="0"/>
              <a:t>Conditional</a:t>
            </a:r>
            <a:r>
              <a:rPr sz="4000" spc="-70" dirty="0"/>
              <a:t> </a:t>
            </a:r>
            <a:r>
              <a:rPr sz="4000" dirty="0"/>
              <a:t>Probability</a:t>
            </a:r>
            <a:endParaRPr sz="4000"/>
          </a:p>
        </p:txBody>
      </p:sp>
      <p:sp>
        <p:nvSpPr>
          <p:cNvPr id="5" name="object 5"/>
          <p:cNvSpPr txBox="1"/>
          <p:nvPr/>
        </p:nvSpPr>
        <p:spPr>
          <a:xfrm>
            <a:off x="1189687" y="2031314"/>
            <a:ext cx="64033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03366"/>
                </a:solidFill>
                <a:latin typeface="Wingdings"/>
                <a:cs typeface="Wingdings"/>
              </a:rPr>
              <a:t></a:t>
            </a:r>
            <a:r>
              <a:rPr sz="3200" dirty="0">
                <a:solidFill>
                  <a:srgbClr val="003366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Definition of conditional</a:t>
            </a:r>
            <a:r>
              <a:rPr sz="3200" spc="14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probability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9687" y="3759530"/>
            <a:ext cx="43319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03366"/>
                </a:solidFill>
                <a:latin typeface="Wingdings"/>
                <a:cs typeface="Wingdings"/>
              </a:rPr>
              <a:t></a:t>
            </a:r>
            <a:r>
              <a:rPr sz="3200" dirty="0">
                <a:solidFill>
                  <a:srgbClr val="003366"/>
                </a:solidFill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Independence </a:t>
            </a:r>
            <a:r>
              <a:rPr sz="3200" spc="-10" dirty="0">
                <a:latin typeface="Times New Roman"/>
                <a:cs typeface="Times New Roman"/>
              </a:rPr>
              <a:t>of</a:t>
            </a:r>
            <a:r>
              <a:rPr sz="3200" spc="21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events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87687" y="4341218"/>
            <a:ext cx="7706995" cy="177228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474345" marR="5080" indent="-462280">
              <a:lnSpc>
                <a:spcPct val="102200"/>
              </a:lnSpc>
              <a:spcBef>
                <a:spcPts val="30"/>
              </a:spcBef>
              <a:buClr>
                <a:srgbClr val="CC0000"/>
              </a:buClr>
              <a:buFont typeface="Wingdings"/>
              <a:buChar char=""/>
              <a:tabLst>
                <a:tab pos="474345" algn="l"/>
                <a:tab pos="474980" algn="l"/>
              </a:tabLst>
            </a:pPr>
            <a:r>
              <a:rPr sz="2700" dirty="0">
                <a:latin typeface="Times New Roman"/>
                <a:cs typeface="Times New Roman"/>
              </a:rPr>
              <a:t>A </a:t>
            </a:r>
            <a:r>
              <a:rPr sz="2700" spc="15" dirty="0">
                <a:latin typeface="Times New Roman"/>
                <a:cs typeface="Times New Roman"/>
              </a:rPr>
              <a:t>knowledge </a:t>
            </a:r>
            <a:r>
              <a:rPr sz="2700" spc="10" dirty="0">
                <a:latin typeface="Times New Roman"/>
                <a:cs typeface="Times New Roman"/>
              </a:rPr>
              <a:t>of occurrence of event </a:t>
            </a:r>
            <a:r>
              <a:rPr sz="2700" i="1" dirty="0">
                <a:latin typeface="Times New Roman"/>
                <a:cs typeface="Times New Roman"/>
              </a:rPr>
              <a:t>A </a:t>
            </a:r>
            <a:r>
              <a:rPr sz="2700" spc="10" dirty="0">
                <a:latin typeface="Times New Roman"/>
                <a:cs typeface="Times New Roman"/>
              </a:rPr>
              <a:t>tells us no  </a:t>
            </a:r>
            <a:r>
              <a:rPr sz="2700" spc="15" dirty="0">
                <a:latin typeface="Times New Roman"/>
                <a:cs typeface="Times New Roman"/>
              </a:rPr>
              <a:t>more about </a:t>
            </a:r>
            <a:r>
              <a:rPr sz="2700" spc="10" dirty="0">
                <a:latin typeface="Times New Roman"/>
                <a:cs typeface="Times New Roman"/>
              </a:rPr>
              <a:t>the </a:t>
            </a:r>
            <a:r>
              <a:rPr sz="2700" spc="15" dirty="0">
                <a:latin typeface="Times New Roman"/>
                <a:cs typeface="Times New Roman"/>
              </a:rPr>
              <a:t>probability </a:t>
            </a:r>
            <a:r>
              <a:rPr sz="2700" spc="10" dirty="0">
                <a:latin typeface="Times New Roman"/>
                <a:cs typeface="Times New Roman"/>
              </a:rPr>
              <a:t>of occurrence of event </a:t>
            </a:r>
            <a:r>
              <a:rPr sz="2700" i="1" dirty="0">
                <a:latin typeface="Times New Roman"/>
                <a:cs typeface="Times New Roman"/>
              </a:rPr>
              <a:t>B  </a:t>
            </a:r>
            <a:r>
              <a:rPr sz="2700" spc="10" dirty="0">
                <a:latin typeface="Times New Roman"/>
                <a:cs typeface="Times New Roman"/>
              </a:rPr>
              <a:t>than </a:t>
            </a:r>
            <a:r>
              <a:rPr sz="2700" spc="15" dirty="0">
                <a:latin typeface="Times New Roman"/>
                <a:cs typeface="Times New Roman"/>
              </a:rPr>
              <a:t>we </a:t>
            </a:r>
            <a:r>
              <a:rPr sz="2700" spc="10" dirty="0">
                <a:latin typeface="Times New Roman"/>
                <a:cs typeface="Times New Roman"/>
              </a:rPr>
              <a:t>knew </a:t>
            </a:r>
            <a:r>
              <a:rPr sz="2700" spc="15" dirty="0">
                <a:latin typeface="Times New Roman"/>
                <a:cs typeface="Times New Roman"/>
              </a:rPr>
              <a:t>without </a:t>
            </a:r>
            <a:r>
              <a:rPr sz="2700" spc="10" dirty="0">
                <a:latin typeface="Times New Roman"/>
                <a:cs typeface="Times New Roman"/>
              </a:rPr>
              <a:t>this</a:t>
            </a:r>
            <a:r>
              <a:rPr sz="2700" spc="105" dirty="0">
                <a:latin typeface="Times New Roman"/>
                <a:cs typeface="Times New Roman"/>
              </a:rPr>
              <a:t> </a:t>
            </a:r>
            <a:r>
              <a:rPr sz="2700" spc="15" dirty="0">
                <a:latin typeface="Times New Roman"/>
                <a:cs typeface="Times New Roman"/>
              </a:rPr>
              <a:t>knowledge.</a:t>
            </a:r>
            <a:endParaRPr sz="2700">
              <a:latin typeface="Times New Roman"/>
              <a:cs typeface="Times New Roman"/>
            </a:endParaRPr>
          </a:p>
          <a:p>
            <a:pPr marL="474345" indent="-462280">
              <a:lnSpc>
                <a:spcPct val="100000"/>
              </a:lnSpc>
              <a:spcBef>
                <a:spcPts val="645"/>
              </a:spcBef>
              <a:buClr>
                <a:srgbClr val="CC0000"/>
              </a:buClr>
              <a:buFont typeface="Wingdings"/>
              <a:buChar char=""/>
              <a:tabLst>
                <a:tab pos="474345" algn="l"/>
                <a:tab pos="474980" algn="l"/>
              </a:tabLst>
            </a:pPr>
            <a:r>
              <a:rPr sz="2700" spc="15" dirty="0">
                <a:latin typeface="Times New Roman"/>
                <a:cs typeface="Times New Roman"/>
              </a:rPr>
              <a:t>Hence, </a:t>
            </a:r>
            <a:r>
              <a:rPr sz="2700" spc="10" dirty="0">
                <a:latin typeface="Times New Roman"/>
                <a:cs typeface="Times New Roman"/>
              </a:rPr>
              <a:t>they </a:t>
            </a:r>
            <a:r>
              <a:rPr sz="2700" spc="5" dirty="0">
                <a:latin typeface="Times New Roman"/>
                <a:cs typeface="Times New Roman"/>
              </a:rPr>
              <a:t>are </a:t>
            </a:r>
            <a:r>
              <a:rPr sz="2700" spc="10" dirty="0">
                <a:latin typeface="Times New Roman"/>
                <a:cs typeface="Times New Roman"/>
              </a:rPr>
              <a:t>statistically</a:t>
            </a:r>
            <a:r>
              <a:rPr sz="2700" spc="80" dirty="0">
                <a:latin typeface="Times New Roman"/>
                <a:cs typeface="Times New Roman"/>
              </a:rPr>
              <a:t> </a:t>
            </a:r>
            <a:r>
              <a:rPr sz="2700" spc="15" dirty="0">
                <a:latin typeface="Times New Roman"/>
                <a:cs typeface="Times New Roman"/>
              </a:rPr>
              <a:t>independent.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72037" y="3134785"/>
            <a:ext cx="1399540" cy="0"/>
          </a:xfrm>
          <a:custGeom>
            <a:avLst/>
            <a:gdLst/>
            <a:ahLst/>
            <a:cxnLst/>
            <a:rect l="l" t="t" r="r" b="b"/>
            <a:pathLst>
              <a:path w="1399539">
                <a:moveTo>
                  <a:pt x="0" y="0"/>
                </a:moveTo>
                <a:lnTo>
                  <a:pt x="1399334" y="0"/>
                </a:lnTo>
              </a:path>
            </a:pathLst>
          </a:custGeom>
          <a:ln w="14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564600" y="3131127"/>
            <a:ext cx="834390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7190" algn="l"/>
              </a:tabLst>
            </a:pPr>
            <a:r>
              <a:rPr sz="2500" i="1" spc="20" dirty="0">
                <a:latin typeface="Times New Roman"/>
                <a:cs typeface="Times New Roman"/>
              </a:rPr>
              <a:t>N	</a:t>
            </a:r>
            <a:r>
              <a:rPr sz="2500" spc="10" dirty="0">
                <a:latin typeface="Times New Roman"/>
                <a:cs typeface="Times New Roman"/>
              </a:rPr>
              <a:t>(</a:t>
            </a:r>
            <a:r>
              <a:rPr sz="2500" spc="-385" dirty="0">
                <a:latin typeface="Times New Roman"/>
                <a:cs typeface="Times New Roman"/>
              </a:rPr>
              <a:t> </a:t>
            </a:r>
            <a:r>
              <a:rPr sz="2500" i="1" spc="-15" dirty="0">
                <a:latin typeface="Times New Roman"/>
                <a:cs typeface="Times New Roman"/>
              </a:rPr>
              <a:t>A</a:t>
            </a:r>
            <a:r>
              <a:rPr sz="2500" spc="-15" dirty="0">
                <a:latin typeface="Times New Roman"/>
                <a:cs typeface="Times New Roman"/>
              </a:rPr>
              <a:t>)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12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03174" y="3354837"/>
            <a:ext cx="113664" cy="23367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350" i="1" spc="15" dirty="0">
                <a:latin typeface="Times New Roman"/>
                <a:cs typeface="Times New Roman"/>
              </a:rPr>
              <a:t>n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59195" y="2619022"/>
            <a:ext cx="1211580" cy="918844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15"/>
              </a:spcBef>
            </a:pPr>
            <a:r>
              <a:rPr sz="2500" i="1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</a:t>
            </a:r>
            <a:r>
              <a:rPr sz="2500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</a:t>
            </a:r>
            <a:r>
              <a:rPr sz="2500" u="heavy" spc="-3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0" i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500" i="1" u="heavy" spc="-3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0" u="heavy" spc="8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!</a:t>
            </a:r>
            <a:r>
              <a:rPr sz="2500" u="heavy" spc="-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500" i="1" u="heavy" spc="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</a:t>
            </a:r>
            <a:r>
              <a:rPr sz="2500" u="heavy" spc="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)</a:t>
            </a:r>
            <a:endParaRPr sz="2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15"/>
              </a:spcBef>
            </a:pPr>
            <a:r>
              <a:rPr sz="2500" i="1" spc="50" dirty="0">
                <a:latin typeface="Times New Roman"/>
                <a:cs typeface="Times New Roman"/>
              </a:rPr>
              <a:t>P</a:t>
            </a:r>
            <a:r>
              <a:rPr sz="2500" spc="50" dirty="0">
                <a:latin typeface="Times New Roman"/>
                <a:cs typeface="Times New Roman"/>
              </a:rPr>
              <a:t>(</a:t>
            </a:r>
            <a:r>
              <a:rPr sz="2500" spc="-330" dirty="0">
                <a:latin typeface="Times New Roman"/>
                <a:cs typeface="Times New Roman"/>
              </a:rPr>
              <a:t> </a:t>
            </a:r>
            <a:r>
              <a:rPr sz="2500" i="1" spc="-15" dirty="0">
                <a:latin typeface="Times New Roman"/>
                <a:cs typeface="Times New Roman"/>
              </a:rPr>
              <a:t>A</a:t>
            </a:r>
            <a:r>
              <a:rPr sz="2500" spc="-15" dirty="0">
                <a:latin typeface="Times New Roman"/>
                <a:cs typeface="Times New Roman"/>
              </a:rPr>
              <a:t>)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6146" y="2883917"/>
            <a:ext cx="472440" cy="740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15"/>
              </a:lnSpc>
              <a:spcBef>
                <a:spcPts val="100"/>
              </a:spcBef>
              <a:tabLst>
                <a:tab pos="281940" algn="l"/>
              </a:tabLst>
            </a:pPr>
            <a:r>
              <a:rPr sz="3750" spc="-600" baseline="2222" dirty="0">
                <a:latin typeface="Symbol"/>
                <a:cs typeface="Symbol"/>
              </a:rPr>
              <a:t></a:t>
            </a:r>
            <a:r>
              <a:rPr sz="3750" spc="-600" baseline="2222" dirty="0">
                <a:latin typeface="Times New Roman"/>
                <a:cs typeface="Times New Roman"/>
              </a:rPr>
              <a:t>	</a:t>
            </a:r>
            <a:r>
              <a:rPr sz="2500" spc="20" dirty="0">
                <a:latin typeface="Symbol"/>
                <a:cs typeface="Symbol"/>
              </a:rPr>
              <a:t></a:t>
            </a:r>
            <a:endParaRPr sz="2500">
              <a:latin typeface="Symbol"/>
              <a:cs typeface="Symbol"/>
            </a:endParaRPr>
          </a:p>
          <a:p>
            <a:pPr marL="12700">
              <a:lnSpc>
                <a:spcPts val="2815"/>
              </a:lnSpc>
            </a:pPr>
            <a:r>
              <a:rPr sz="2500" spc="10" dirty="0">
                <a:latin typeface="Symbol"/>
                <a:cs typeface="Symbol"/>
              </a:rPr>
              <a:t></a:t>
            </a:r>
            <a:endParaRPr sz="25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71412" y="2684537"/>
            <a:ext cx="159956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500" i="1" spc="110" dirty="0">
                <a:latin typeface="Times New Roman"/>
                <a:cs typeface="Times New Roman"/>
              </a:rPr>
              <a:t>N</a:t>
            </a:r>
            <a:r>
              <a:rPr sz="2025" i="1" spc="165" baseline="-26748" dirty="0">
                <a:latin typeface="Times New Roman"/>
                <a:cs typeface="Times New Roman"/>
              </a:rPr>
              <a:t>n</a:t>
            </a:r>
            <a:r>
              <a:rPr sz="2025" i="1" spc="-75" baseline="-26748" dirty="0">
                <a:latin typeface="Times New Roman"/>
                <a:cs typeface="Times New Roman"/>
              </a:rPr>
              <a:t> </a:t>
            </a:r>
            <a:r>
              <a:rPr sz="2500" spc="10" dirty="0">
                <a:latin typeface="Times New Roman"/>
                <a:cs typeface="Times New Roman"/>
              </a:rPr>
              <a:t>(</a:t>
            </a:r>
            <a:r>
              <a:rPr sz="2500" spc="-330" dirty="0">
                <a:latin typeface="Times New Roman"/>
                <a:cs typeface="Times New Roman"/>
              </a:rPr>
              <a:t> </a:t>
            </a:r>
            <a:r>
              <a:rPr sz="2500" i="1" spc="20" dirty="0">
                <a:latin typeface="Times New Roman"/>
                <a:cs typeface="Times New Roman"/>
              </a:rPr>
              <a:t>A</a:t>
            </a:r>
            <a:r>
              <a:rPr sz="2500" i="1" spc="-315" dirty="0">
                <a:latin typeface="Times New Roman"/>
                <a:cs typeface="Times New Roman"/>
              </a:rPr>
              <a:t> </a:t>
            </a:r>
            <a:r>
              <a:rPr sz="2500" spc="855" dirty="0">
                <a:latin typeface="Calibri"/>
                <a:cs typeface="Calibri"/>
              </a:rPr>
              <a:t>!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i="1" spc="65" dirty="0">
                <a:latin typeface="Times New Roman"/>
                <a:cs typeface="Times New Roman"/>
              </a:rPr>
              <a:t>B</a:t>
            </a:r>
            <a:r>
              <a:rPr sz="2500" spc="65" dirty="0">
                <a:latin typeface="Times New Roman"/>
                <a:cs typeface="Times New Roman"/>
              </a:rPr>
              <a:t>)</a:t>
            </a:r>
            <a:r>
              <a:rPr sz="2500" spc="-204" dirty="0">
                <a:latin typeface="Times New Roman"/>
                <a:cs typeface="Times New Roman"/>
              </a:rPr>
              <a:t> </a:t>
            </a:r>
            <a:r>
              <a:rPr sz="3750" spc="15" baseline="3333" dirty="0">
                <a:latin typeface="Symbol"/>
                <a:cs typeface="Symbol"/>
              </a:rPr>
              <a:t></a:t>
            </a:r>
            <a:endParaRPr sz="3750" baseline="3333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40703" y="2665568"/>
            <a:ext cx="14922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0" dirty="0">
                <a:latin typeface="Symbol"/>
                <a:cs typeface="Symbol"/>
              </a:rPr>
              <a:t></a:t>
            </a:r>
            <a:endParaRPr sz="2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20320" y="2883917"/>
            <a:ext cx="1785620" cy="740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15"/>
              </a:lnSpc>
              <a:spcBef>
                <a:spcPts val="100"/>
              </a:spcBef>
              <a:tabLst>
                <a:tab pos="1432560" algn="l"/>
              </a:tabLst>
            </a:pPr>
            <a:r>
              <a:rPr sz="2500" i="1" spc="95" dirty="0">
                <a:latin typeface="Times New Roman"/>
                <a:cs typeface="Times New Roman"/>
              </a:rPr>
              <a:t>P</a:t>
            </a:r>
            <a:r>
              <a:rPr sz="2500" spc="185" dirty="0">
                <a:latin typeface="Times New Roman"/>
                <a:cs typeface="Times New Roman"/>
              </a:rPr>
              <a:t>(</a:t>
            </a:r>
            <a:r>
              <a:rPr sz="2500" i="1" spc="20" dirty="0">
                <a:latin typeface="Times New Roman"/>
                <a:cs typeface="Times New Roman"/>
              </a:rPr>
              <a:t>B</a:t>
            </a:r>
            <a:r>
              <a:rPr sz="2500" i="1" spc="-95" dirty="0">
                <a:latin typeface="Times New Roman"/>
                <a:cs typeface="Times New Roman"/>
              </a:rPr>
              <a:t> </a:t>
            </a:r>
            <a:r>
              <a:rPr sz="2500" spc="5" dirty="0">
                <a:latin typeface="Times New Roman"/>
                <a:cs typeface="Times New Roman"/>
              </a:rPr>
              <a:t>|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i="1" spc="-35" dirty="0">
                <a:latin typeface="Times New Roman"/>
                <a:cs typeface="Times New Roman"/>
              </a:rPr>
              <a:t>A</a:t>
            </a:r>
            <a:r>
              <a:rPr sz="2500" spc="10" dirty="0">
                <a:latin typeface="Times New Roman"/>
                <a:cs typeface="Times New Roman"/>
              </a:rPr>
              <a:t>)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3750" spc="472" baseline="2222" dirty="0">
                <a:latin typeface="Symbol"/>
                <a:cs typeface="Symbol"/>
              </a:rPr>
              <a:t></a:t>
            </a:r>
            <a:r>
              <a:rPr sz="2500" spc="20" dirty="0">
                <a:latin typeface="Symbol"/>
                <a:cs typeface="Symbol"/>
              </a:rPr>
              <a:t></a:t>
            </a:r>
            <a:endParaRPr sz="2500">
              <a:latin typeface="Symbol"/>
              <a:cs typeface="Symbol"/>
            </a:endParaRPr>
          </a:p>
          <a:p>
            <a:pPr marR="220345" algn="r">
              <a:lnSpc>
                <a:spcPts val="2815"/>
              </a:lnSpc>
            </a:pPr>
            <a:r>
              <a:rPr sz="2500" spc="10" dirty="0">
                <a:latin typeface="Symbol"/>
                <a:cs typeface="Symbol"/>
              </a:rPr>
              <a:t></a:t>
            </a:r>
            <a:endParaRPr sz="25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69460" y="3812297"/>
            <a:ext cx="2062480" cy="405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i="1" spc="100" dirty="0">
                <a:latin typeface="Times New Roman"/>
                <a:cs typeface="Times New Roman"/>
              </a:rPr>
              <a:t>P</a:t>
            </a:r>
            <a:r>
              <a:rPr sz="2500" spc="100" dirty="0">
                <a:latin typeface="Times New Roman"/>
                <a:cs typeface="Times New Roman"/>
              </a:rPr>
              <a:t>(</a:t>
            </a:r>
            <a:r>
              <a:rPr sz="2500" i="1" spc="100" dirty="0">
                <a:latin typeface="Times New Roman"/>
                <a:cs typeface="Times New Roman"/>
              </a:rPr>
              <a:t>B </a:t>
            </a:r>
            <a:r>
              <a:rPr sz="2500" spc="5" dirty="0">
                <a:latin typeface="Times New Roman"/>
                <a:cs typeface="Times New Roman"/>
              </a:rPr>
              <a:t>| </a:t>
            </a:r>
            <a:r>
              <a:rPr sz="2500" i="1" spc="-10" dirty="0">
                <a:latin typeface="Times New Roman"/>
                <a:cs typeface="Times New Roman"/>
              </a:rPr>
              <a:t>A</a:t>
            </a:r>
            <a:r>
              <a:rPr sz="2500" spc="-10" dirty="0">
                <a:latin typeface="Times New Roman"/>
                <a:cs typeface="Times New Roman"/>
              </a:rPr>
              <a:t>) </a:t>
            </a:r>
            <a:r>
              <a:rPr sz="2500" spc="20" dirty="0">
                <a:latin typeface="Symbol"/>
                <a:cs typeface="Symbol"/>
              </a:rPr>
              <a:t></a:t>
            </a:r>
            <a:r>
              <a:rPr sz="2500" spc="-240" dirty="0">
                <a:latin typeface="Times New Roman"/>
                <a:cs typeface="Times New Roman"/>
              </a:rPr>
              <a:t> </a:t>
            </a:r>
            <a:r>
              <a:rPr sz="2500" i="1" spc="105" dirty="0">
                <a:latin typeface="Times New Roman"/>
                <a:cs typeface="Times New Roman"/>
              </a:rPr>
              <a:t>P</a:t>
            </a:r>
            <a:r>
              <a:rPr sz="2500" spc="105" dirty="0">
                <a:latin typeface="Times New Roman"/>
                <a:cs typeface="Times New Roman"/>
              </a:rPr>
              <a:t>(</a:t>
            </a:r>
            <a:r>
              <a:rPr sz="2500" i="1" spc="105" dirty="0">
                <a:latin typeface="Times New Roman"/>
                <a:cs typeface="Times New Roman"/>
              </a:rPr>
              <a:t>B</a:t>
            </a:r>
            <a:r>
              <a:rPr sz="2500" spc="105" dirty="0">
                <a:latin typeface="Times New Roman"/>
                <a:cs typeface="Times New Roman"/>
              </a:rPr>
              <a:t>)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490855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5" dirty="0"/>
              <a:t>A1.2: Random</a:t>
            </a:r>
            <a:r>
              <a:rPr sz="4000" spc="-75" dirty="0"/>
              <a:t> </a:t>
            </a:r>
            <a:r>
              <a:rPr sz="4000" dirty="0"/>
              <a:t>Variable</a:t>
            </a:r>
            <a:endParaRPr sz="4000"/>
          </a:p>
        </p:txBody>
      </p:sp>
      <p:sp>
        <p:nvSpPr>
          <p:cNvPr id="5" name="object 5"/>
          <p:cNvSpPr txBox="1"/>
          <p:nvPr/>
        </p:nvSpPr>
        <p:spPr>
          <a:xfrm>
            <a:off x="1189687" y="1979498"/>
            <a:ext cx="8284209" cy="137604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509270" marR="5080" indent="-497205">
              <a:lnSpc>
                <a:spcPct val="88400"/>
              </a:lnSpc>
              <a:spcBef>
                <a:spcPts val="545"/>
              </a:spcBef>
              <a:tabLst>
                <a:tab pos="2706370" algn="l"/>
              </a:tabLst>
            </a:pPr>
            <a:r>
              <a:rPr sz="3200" dirty="0">
                <a:solidFill>
                  <a:srgbClr val="003366"/>
                </a:solidFill>
                <a:latin typeface="Wingdings"/>
                <a:cs typeface="Wingdings"/>
              </a:rPr>
              <a:t></a:t>
            </a:r>
            <a:r>
              <a:rPr sz="3200" dirty="0">
                <a:solidFill>
                  <a:srgbClr val="0033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 </a:t>
            </a:r>
            <a:r>
              <a:rPr sz="3200" spc="-10" dirty="0">
                <a:latin typeface="Times New Roman"/>
                <a:cs typeface="Times New Roman"/>
              </a:rPr>
              <a:t>probability </a:t>
            </a:r>
            <a:r>
              <a:rPr sz="3200" spc="-15" dirty="0">
                <a:latin typeface="Times New Roman"/>
                <a:cs typeface="Times New Roman"/>
              </a:rPr>
              <a:t>system </a:t>
            </a:r>
            <a:r>
              <a:rPr sz="3200" spc="-10" dirty="0">
                <a:latin typeface="Times New Roman"/>
                <a:cs typeface="Times New Roman"/>
              </a:rPr>
              <a:t>(</a:t>
            </a:r>
            <a:r>
              <a:rPr sz="3200" i="1" spc="-10" dirty="0">
                <a:latin typeface="Times New Roman"/>
                <a:cs typeface="Times New Roman"/>
              </a:rPr>
              <a:t>S</a:t>
            </a:r>
            <a:r>
              <a:rPr sz="3200" spc="-10" dirty="0">
                <a:latin typeface="Times New Roman"/>
                <a:cs typeface="Times New Roman"/>
              </a:rPr>
              <a:t>, </a:t>
            </a:r>
            <a:r>
              <a:rPr sz="3200" b="1" i="1" spc="-15" dirty="0">
                <a:latin typeface="Times New Roman"/>
                <a:cs typeface="Times New Roman"/>
              </a:rPr>
              <a:t>F</a:t>
            </a:r>
            <a:r>
              <a:rPr sz="3200" spc="-15" dirty="0">
                <a:latin typeface="Times New Roman"/>
                <a:cs typeface="Times New Roman"/>
              </a:rPr>
              <a:t>, </a:t>
            </a:r>
            <a:r>
              <a:rPr sz="3200" i="1" spc="-10" dirty="0">
                <a:latin typeface="Times New Roman"/>
                <a:cs typeface="Times New Roman"/>
              </a:rPr>
              <a:t>P</a:t>
            </a:r>
            <a:r>
              <a:rPr sz="3200" spc="-10" dirty="0">
                <a:latin typeface="Times New Roman"/>
                <a:cs typeface="Times New Roman"/>
              </a:rPr>
              <a:t>) </a:t>
            </a:r>
            <a:r>
              <a:rPr sz="3200" spc="-5" dirty="0">
                <a:latin typeface="Times New Roman"/>
                <a:cs typeface="Times New Roman"/>
              </a:rPr>
              <a:t>can </a:t>
            </a:r>
            <a:r>
              <a:rPr sz="3200" spc="-10" dirty="0">
                <a:latin typeface="Times New Roman"/>
                <a:cs typeface="Times New Roman"/>
              </a:rPr>
              <a:t>be  “visualized”	(or </a:t>
            </a:r>
            <a:r>
              <a:rPr sz="3200" spc="-15" dirty="0">
                <a:latin typeface="Times New Roman"/>
                <a:cs typeface="Times New Roman"/>
              </a:rPr>
              <a:t>observed, </a:t>
            </a:r>
            <a:r>
              <a:rPr sz="3200" spc="-10" dirty="0">
                <a:latin typeface="Times New Roman"/>
                <a:cs typeface="Times New Roman"/>
              </a:rPr>
              <a:t>or </a:t>
            </a:r>
            <a:r>
              <a:rPr sz="3200" spc="-15" dirty="0">
                <a:latin typeface="Times New Roman"/>
                <a:cs typeface="Times New Roman"/>
              </a:rPr>
              <a:t>recorded) through  </a:t>
            </a:r>
            <a:r>
              <a:rPr sz="3200" dirty="0">
                <a:latin typeface="Times New Roman"/>
                <a:cs typeface="Times New Roman"/>
              </a:rPr>
              <a:t>a </a:t>
            </a:r>
            <a:r>
              <a:rPr sz="3200" b="1" spc="-15" dirty="0">
                <a:latin typeface="Times New Roman"/>
                <a:cs typeface="Times New Roman"/>
              </a:rPr>
              <a:t>real-valued </a:t>
            </a:r>
            <a:r>
              <a:rPr sz="3200" spc="-15" dirty="0">
                <a:latin typeface="Times New Roman"/>
                <a:cs typeface="Times New Roman"/>
              </a:rPr>
              <a:t>random </a:t>
            </a:r>
            <a:r>
              <a:rPr sz="3200" spc="-10" dirty="0">
                <a:latin typeface="Times New Roman"/>
                <a:cs typeface="Times New Roman"/>
              </a:rPr>
              <a:t>variable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i="1" spc="-15" dirty="0">
                <a:latin typeface="Times New Roman"/>
                <a:cs typeface="Times New Roman"/>
              </a:rPr>
              <a:t>X.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006912" y="380678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06912" y="380678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14657" y="3914583"/>
            <a:ext cx="88208" cy="89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006912" y="418783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006912" y="418783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077743" y="4258703"/>
            <a:ext cx="163714" cy="1637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006912" y="456888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006912" y="456888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077743" y="4617930"/>
            <a:ext cx="203984" cy="18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06912" y="4949938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006912" y="4949938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062642" y="5004017"/>
            <a:ext cx="193917" cy="882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062642" y="5111450"/>
            <a:ext cx="193917" cy="882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06912" y="533098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006912" y="533098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037475" y="5359887"/>
            <a:ext cx="244253" cy="2460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006912" y="5710358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006912" y="5710358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025730" y="5876907"/>
            <a:ext cx="269421" cy="8824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024051" y="5759402"/>
            <a:ext cx="271100" cy="8824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501892" y="3919256"/>
            <a:ext cx="762000" cy="80645"/>
          </a:xfrm>
          <a:custGeom>
            <a:avLst/>
            <a:gdLst/>
            <a:ahLst/>
            <a:cxnLst/>
            <a:rect l="l" t="t" r="r" b="b"/>
            <a:pathLst>
              <a:path w="762000" h="80645">
                <a:moveTo>
                  <a:pt x="681227" y="52993"/>
                </a:moveTo>
                <a:lnTo>
                  <a:pt x="681226" y="80575"/>
                </a:lnTo>
                <a:lnTo>
                  <a:pt x="736366" y="52993"/>
                </a:lnTo>
                <a:lnTo>
                  <a:pt x="681227" y="52993"/>
                </a:lnTo>
                <a:close/>
              </a:path>
              <a:path w="762000" h="80645">
                <a:moveTo>
                  <a:pt x="681227" y="27581"/>
                </a:moveTo>
                <a:lnTo>
                  <a:pt x="681227" y="52993"/>
                </a:lnTo>
                <a:lnTo>
                  <a:pt x="694650" y="52993"/>
                </a:lnTo>
                <a:lnTo>
                  <a:pt x="694650" y="27581"/>
                </a:lnTo>
                <a:lnTo>
                  <a:pt x="681227" y="27581"/>
                </a:lnTo>
                <a:close/>
              </a:path>
              <a:path w="762000" h="80645">
                <a:moveTo>
                  <a:pt x="681227" y="0"/>
                </a:moveTo>
                <a:lnTo>
                  <a:pt x="681227" y="27581"/>
                </a:lnTo>
                <a:lnTo>
                  <a:pt x="694650" y="27581"/>
                </a:lnTo>
                <a:lnTo>
                  <a:pt x="694650" y="52993"/>
                </a:lnTo>
                <a:lnTo>
                  <a:pt x="736369" y="52992"/>
                </a:lnTo>
                <a:lnTo>
                  <a:pt x="761766" y="40288"/>
                </a:lnTo>
                <a:lnTo>
                  <a:pt x="681227" y="0"/>
                </a:lnTo>
                <a:close/>
              </a:path>
              <a:path w="762000" h="80645">
                <a:moveTo>
                  <a:pt x="0" y="27580"/>
                </a:moveTo>
                <a:lnTo>
                  <a:pt x="0" y="52992"/>
                </a:lnTo>
                <a:lnTo>
                  <a:pt x="681227" y="52993"/>
                </a:lnTo>
                <a:lnTo>
                  <a:pt x="681227" y="27581"/>
                </a:lnTo>
                <a:lnTo>
                  <a:pt x="0" y="27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501892" y="4300306"/>
            <a:ext cx="762000" cy="80645"/>
          </a:xfrm>
          <a:custGeom>
            <a:avLst/>
            <a:gdLst/>
            <a:ahLst/>
            <a:cxnLst/>
            <a:rect l="l" t="t" r="r" b="b"/>
            <a:pathLst>
              <a:path w="762000" h="80645">
                <a:moveTo>
                  <a:pt x="681227" y="52993"/>
                </a:moveTo>
                <a:lnTo>
                  <a:pt x="681226" y="80575"/>
                </a:lnTo>
                <a:lnTo>
                  <a:pt x="736366" y="52993"/>
                </a:lnTo>
                <a:lnTo>
                  <a:pt x="681227" y="52993"/>
                </a:lnTo>
                <a:close/>
              </a:path>
              <a:path w="762000" h="80645">
                <a:moveTo>
                  <a:pt x="681227" y="27581"/>
                </a:moveTo>
                <a:lnTo>
                  <a:pt x="681227" y="52993"/>
                </a:lnTo>
                <a:lnTo>
                  <a:pt x="694650" y="52993"/>
                </a:lnTo>
                <a:lnTo>
                  <a:pt x="694650" y="27581"/>
                </a:lnTo>
                <a:lnTo>
                  <a:pt x="681227" y="27581"/>
                </a:lnTo>
                <a:close/>
              </a:path>
              <a:path w="762000" h="80645">
                <a:moveTo>
                  <a:pt x="681227" y="0"/>
                </a:moveTo>
                <a:lnTo>
                  <a:pt x="681227" y="27581"/>
                </a:lnTo>
                <a:lnTo>
                  <a:pt x="694650" y="27581"/>
                </a:lnTo>
                <a:lnTo>
                  <a:pt x="694650" y="52993"/>
                </a:lnTo>
                <a:lnTo>
                  <a:pt x="736369" y="52992"/>
                </a:lnTo>
                <a:lnTo>
                  <a:pt x="761766" y="40288"/>
                </a:lnTo>
                <a:lnTo>
                  <a:pt x="681227" y="0"/>
                </a:lnTo>
                <a:close/>
              </a:path>
              <a:path w="762000" h="80645">
                <a:moveTo>
                  <a:pt x="0" y="27580"/>
                </a:moveTo>
                <a:lnTo>
                  <a:pt x="0" y="52992"/>
                </a:lnTo>
                <a:lnTo>
                  <a:pt x="681227" y="52993"/>
                </a:lnTo>
                <a:lnTo>
                  <a:pt x="681227" y="27581"/>
                </a:lnTo>
                <a:lnTo>
                  <a:pt x="0" y="27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01892" y="4681357"/>
            <a:ext cx="762000" cy="80645"/>
          </a:xfrm>
          <a:custGeom>
            <a:avLst/>
            <a:gdLst/>
            <a:ahLst/>
            <a:cxnLst/>
            <a:rect l="l" t="t" r="r" b="b"/>
            <a:pathLst>
              <a:path w="762000" h="80645">
                <a:moveTo>
                  <a:pt x="681227" y="27581"/>
                </a:moveTo>
                <a:lnTo>
                  <a:pt x="681226" y="80573"/>
                </a:lnTo>
                <a:lnTo>
                  <a:pt x="736366" y="52992"/>
                </a:lnTo>
                <a:lnTo>
                  <a:pt x="694650" y="52992"/>
                </a:lnTo>
                <a:lnTo>
                  <a:pt x="694650" y="27581"/>
                </a:lnTo>
                <a:lnTo>
                  <a:pt x="681227" y="27581"/>
                </a:lnTo>
                <a:close/>
              </a:path>
              <a:path w="762000" h="80645">
                <a:moveTo>
                  <a:pt x="0" y="27580"/>
                </a:moveTo>
                <a:lnTo>
                  <a:pt x="0" y="52992"/>
                </a:lnTo>
                <a:lnTo>
                  <a:pt x="681227" y="52992"/>
                </a:lnTo>
                <a:lnTo>
                  <a:pt x="681227" y="27581"/>
                </a:lnTo>
                <a:lnTo>
                  <a:pt x="0" y="27580"/>
                </a:lnTo>
                <a:close/>
              </a:path>
              <a:path w="762000" h="80645">
                <a:moveTo>
                  <a:pt x="681227" y="0"/>
                </a:moveTo>
                <a:lnTo>
                  <a:pt x="681227" y="27581"/>
                </a:lnTo>
                <a:lnTo>
                  <a:pt x="694650" y="27581"/>
                </a:lnTo>
                <a:lnTo>
                  <a:pt x="694650" y="52992"/>
                </a:lnTo>
                <a:lnTo>
                  <a:pt x="736366" y="52992"/>
                </a:lnTo>
                <a:lnTo>
                  <a:pt x="761766" y="40286"/>
                </a:lnTo>
                <a:lnTo>
                  <a:pt x="6812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501892" y="5060729"/>
            <a:ext cx="762000" cy="80645"/>
          </a:xfrm>
          <a:custGeom>
            <a:avLst/>
            <a:gdLst/>
            <a:ahLst/>
            <a:cxnLst/>
            <a:rect l="l" t="t" r="r" b="b"/>
            <a:pathLst>
              <a:path w="762000" h="80645">
                <a:moveTo>
                  <a:pt x="681227" y="52991"/>
                </a:moveTo>
                <a:lnTo>
                  <a:pt x="681226" y="80573"/>
                </a:lnTo>
                <a:lnTo>
                  <a:pt x="736366" y="52992"/>
                </a:lnTo>
                <a:lnTo>
                  <a:pt x="681227" y="52991"/>
                </a:lnTo>
                <a:close/>
              </a:path>
              <a:path w="762000" h="80645">
                <a:moveTo>
                  <a:pt x="681227" y="0"/>
                </a:moveTo>
                <a:lnTo>
                  <a:pt x="681227" y="52991"/>
                </a:lnTo>
                <a:lnTo>
                  <a:pt x="694650" y="52992"/>
                </a:lnTo>
                <a:lnTo>
                  <a:pt x="694650" y="27580"/>
                </a:lnTo>
                <a:lnTo>
                  <a:pt x="736364" y="27580"/>
                </a:lnTo>
                <a:lnTo>
                  <a:pt x="681227" y="0"/>
                </a:lnTo>
                <a:close/>
              </a:path>
              <a:path w="762000" h="80645">
                <a:moveTo>
                  <a:pt x="736364" y="27580"/>
                </a:moveTo>
                <a:lnTo>
                  <a:pt x="694650" y="27580"/>
                </a:lnTo>
                <a:lnTo>
                  <a:pt x="694650" y="52992"/>
                </a:lnTo>
                <a:lnTo>
                  <a:pt x="736369" y="52990"/>
                </a:lnTo>
                <a:lnTo>
                  <a:pt x="761766" y="40286"/>
                </a:lnTo>
                <a:lnTo>
                  <a:pt x="736364" y="27580"/>
                </a:lnTo>
                <a:close/>
              </a:path>
              <a:path w="762000" h="80645">
                <a:moveTo>
                  <a:pt x="681227" y="27580"/>
                </a:moveTo>
                <a:lnTo>
                  <a:pt x="0" y="27580"/>
                </a:lnTo>
                <a:lnTo>
                  <a:pt x="0" y="52990"/>
                </a:lnTo>
                <a:lnTo>
                  <a:pt x="681227" y="52991"/>
                </a:lnTo>
                <a:lnTo>
                  <a:pt x="681227" y="27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501892" y="5441777"/>
            <a:ext cx="762000" cy="80645"/>
          </a:xfrm>
          <a:custGeom>
            <a:avLst/>
            <a:gdLst/>
            <a:ahLst/>
            <a:cxnLst/>
            <a:rect l="l" t="t" r="r" b="b"/>
            <a:pathLst>
              <a:path w="762000" h="80645">
                <a:moveTo>
                  <a:pt x="681227" y="52993"/>
                </a:moveTo>
                <a:lnTo>
                  <a:pt x="681226" y="80575"/>
                </a:lnTo>
                <a:lnTo>
                  <a:pt x="736366" y="52993"/>
                </a:lnTo>
                <a:lnTo>
                  <a:pt x="681227" y="52993"/>
                </a:lnTo>
                <a:close/>
              </a:path>
              <a:path w="762000" h="80645">
                <a:moveTo>
                  <a:pt x="681227" y="0"/>
                </a:moveTo>
                <a:lnTo>
                  <a:pt x="681227" y="52993"/>
                </a:lnTo>
                <a:lnTo>
                  <a:pt x="694650" y="52993"/>
                </a:lnTo>
                <a:lnTo>
                  <a:pt x="694650" y="27581"/>
                </a:lnTo>
                <a:lnTo>
                  <a:pt x="736365" y="27581"/>
                </a:lnTo>
                <a:lnTo>
                  <a:pt x="681227" y="0"/>
                </a:lnTo>
                <a:close/>
              </a:path>
              <a:path w="762000" h="80645">
                <a:moveTo>
                  <a:pt x="736365" y="27581"/>
                </a:moveTo>
                <a:lnTo>
                  <a:pt x="694650" y="27581"/>
                </a:lnTo>
                <a:lnTo>
                  <a:pt x="694650" y="52993"/>
                </a:lnTo>
                <a:lnTo>
                  <a:pt x="736369" y="52992"/>
                </a:lnTo>
                <a:lnTo>
                  <a:pt x="761766" y="40288"/>
                </a:lnTo>
                <a:lnTo>
                  <a:pt x="736365" y="27581"/>
                </a:lnTo>
                <a:close/>
              </a:path>
              <a:path w="762000" h="80645">
                <a:moveTo>
                  <a:pt x="681227" y="27581"/>
                </a:moveTo>
                <a:lnTo>
                  <a:pt x="0" y="27581"/>
                </a:lnTo>
                <a:lnTo>
                  <a:pt x="0" y="52992"/>
                </a:lnTo>
                <a:lnTo>
                  <a:pt x="681227" y="52993"/>
                </a:lnTo>
                <a:lnTo>
                  <a:pt x="681227" y="275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501892" y="5822827"/>
            <a:ext cx="762000" cy="80645"/>
          </a:xfrm>
          <a:custGeom>
            <a:avLst/>
            <a:gdLst/>
            <a:ahLst/>
            <a:cxnLst/>
            <a:rect l="l" t="t" r="r" b="b"/>
            <a:pathLst>
              <a:path w="762000" h="80645">
                <a:moveTo>
                  <a:pt x="681227" y="52993"/>
                </a:moveTo>
                <a:lnTo>
                  <a:pt x="681226" y="80575"/>
                </a:lnTo>
                <a:lnTo>
                  <a:pt x="736366" y="52993"/>
                </a:lnTo>
                <a:lnTo>
                  <a:pt x="681227" y="52993"/>
                </a:lnTo>
                <a:close/>
              </a:path>
              <a:path w="762000" h="80645">
                <a:moveTo>
                  <a:pt x="681227" y="27581"/>
                </a:moveTo>
                <a:lnTo>
                  <a:pt x="681227" y="52993"/>
                </a:lnTo>
                <a:lnTo>
                  <a:pt x="694650" y="52993"/>
                </a:lnTo>
                <a:lnTo>
                  <a:pt x="694650" y="27581"/>
                </a:lnTo>
                <a:lnTo>
                  <a:pt x="681227" y="27581"/>
                </a:lnTo>
                <a:close/>
              </a:path>
              <a:path w="762000" h="80645">
                <a:moveTo>
                  <a:pt x="681227" y="0"/>
                </a:moveTo>
                <a:lnTo>
                  <a:pt x="681227" y="27581"/>
                </a:lnTo>
                <a:lnTo>
                  <a:pt x="694650" y="27581"/>
                </a:lnTo>
                <a:lnTo>
                  <a:pt x="694650" y="52993"/>
                </a:lnTo>
                <a:lnTo>
                  <a:pt x="736369" y="52992"/>
                </a:lnTo>
                <a:lnTo>
                  <a:pt x="761766" y="40288"/>
                </a:lnTo>
                <a:lnTo>
                  <a:pt x="681227" y="0"/>
                </a:lnTo>
                <a:close/>
              </a:path>
              <a:path w="762000" h="80645">
                <a:moveTo>
                  <a:pt x="0" y="27580"/>
                </a:moveTo>
                <a:lnTo>
                  <a:pt x="0" y="52992"/>
                </a:lnTo>
                <a:lnTo>
                  <a:pt x="681227" y="52993"/>
                </a:lnTo>
                <a:lnTo>
                  <a:pt x="681227" y="27581"/>
                </a:lnTo>
                <a:lnTo>
                  <a:pt x="0" y="27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672922" y="3420722"/>
            <a:ext cx="3958590" cy="253428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14325" marR="5080" indent="-302260">
              <a:lnSpc>
                <a:spcPct val="101899"/>
              </a:lnSpc>
              <a:spcBef>
                <a:spcPts val="40"/>
              </a:spcBef>
              <a:buClr>
                <a:srgbClr val="CC0000"/>
              </a:buClr>
              <a:buFont typeface="Wingdings"/>
              <a:buChar char=""/>
              <a:tabLst>
                <a:tab pos="314960" algn="l"/>
              </a:tabLst>
            </a:pPr>
            <a:r>
              <a:rPr sz="2700" spc="10" dirty="0">
                <a:latin typeface="Times New Roman"/>
                <a:cs typeface="Times New Roman"/>
              </a:rPr>
              <a:t>After </a:t>
            </a:r>
            <a:r>
              <a:rPr sz="2700" spc="15" dirty="0">
                <a:latin typeface="Times New Roman"/>
                <a:cs typeface="Times New Roman"/>
              </a:rPr>
              <a:t>mapping </a:t>
            </a:r>
            <a:r>
              <a:rPr sz="2700" spc="10" dirty="0">
                <a:latin typeface="Times New Roman"/>
                <a:cs typeface="Times New Roman"/>
              </a:rPr>
              <a:t>the </a:t>
            </a:r>
            <a:r>
              <a:rPr sz="2700" i="1" spc="15" dirty="0">
                <a:latin typeface="Times New Roman"/>
                <a:cs typeface="Times New Roman"/>
              </a:rPr>
              <a:t>sample  point </a:t>
            </a:r>
            <a:r>
              <a:rPr sz="2700" spc="5" dirty="0">
                <a:latin typeface="Times New Roman"/>
                <a:cs typeface="Times New Roman"/>
              </a:rPr>
              <a:t>in </a:t>
            </a:r>
            <a:r>
              <a:rPr sz="2700" spc="10" dirty="0">
                <a:latin typeface="Times New Roman"/>
                <a:cs typeface="Times New Roman"/>
              </a:rPr>
              <a:t>the </a:t>
            </a:r>
            <a:r>
              <a:rPr sz="2700" i="1" spc="15" dirty="0">
                <a:latin typeface="Times New Roman"/>
                <a:cs typeface="Times New Roman"/>
              </a:rPr>
              <a:t>sample space  </a:t>
            </a:r>
            <a:r>
              <a:rPr sz="2700" spc="5" dirty="0">
                <a:latin typeface="Times New Roman"/>
                <a:cs typeface="Times New Roman"/>
              </a:rPr>
              <a:t>to </a:t>
            </a:r>
            <a:r>
              <a:rPr sz="2700" dirty="0">
                <a:latin typeface="Times New Roman"/>
                <a:cs typeface="Times New Roman"/>
              </a:rPr>
              <a:t>a </a:t>
            </a:r>
            <a:r>
              <a:rPr sz="2700" i="1" spc="-15" dirty="0">
                <a:latin typeface="Times New Roman"/>
                <a:cs typeface="Times New Roman"/>
              </a:rPr>
              <a:t>real </a:t>
            </a:r>
            <a:r>
              <a:rPr sz="2700" i="1" spc="15" dirty="0">
                <a:latin typeface="Times New Roman"/>
                <a:cs typeface="Times New Roman"/>
              </a:rPr>
              <a:t>number</a:t>
            </a:r>
            <a:r>
              <a:rPr sz="2700" spc="15" dirty="0">
                <a:latin typeface="Times New Roman"/>
                <a:cs typeface="Times New Roman"/>
              </a:rPr>
              <a:t>, </a:t>
            </a:r>
            <a:r>
              <a:rPr sz="2700" spc="10" dirty="0">
                <a:latin typeface="Times New Roman"/>
                <a:cs typeface="Times New Roman"/>
              </a:rPr>
              <a:t>the  </a:t>
            </a:r>
            <a:r>
              <a:rPr sz="2700" i="1" spc="15" dirty="0">
                <a:latin typeface="Times New Roman"/>
                <a:cs typeface="Times New Roman"/>
              </a:rPr>
              <a:t>cumulative distribution  function </a:t>
            </a:r>
            <a:r>
              <a:rPr sz="2700" spc="10" dirty="0">
                <a:latin typeface="Times New Roman"/>
                <a:cs typeface="Times New Roman"/>
              </a:rPr>
              <a:t>(cdf) can be  defined</a:t>
            </a:r>
            <a:r>
              <a:rPr sz="2700" spc="25" dirty="0">
                <a:latin typeface="Times New Roman"/>
                <a:cs typeface="Times New Roman"/>
              </a:rPr>
              <a:t> </a:t>
            </a:r>
            <a:r>
              <a:rPr sz="2700" spc="10" dirty="0">
                <a:latin typeface="Times New Roman"/>
                <a:cs typeface="Times New Roman"/>
              </a:rPr>
              <a:t>as: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13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014071" y="6125716"/>
            <a:ext cx="5247640" cy="4057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500" i="1" spc="-10" dirty="0">
                <a:latin typeface="Times New Roman"/>
                <a:cs typeface="Times New Roman"/>
              </a:rPr>
              <a:t>F</a:t>
            </a:r>
            <a:r>
              <a:rPr sz="2025" i="1" spc="-15" baseline="-24691" dirty="0">
                <a:latin typeface="Times New Roman"/>
                <a:cs typeface="Times New Roman"/>
              </a:rPr>
              <a:t>X</a:t>
            </a:r>
            <a:r>
              <a:rPr sz="2025" i="1" spc="225" baseline="-24691" dirty="0">
                <a:latin typeface="Times New Roman"/>
                <a:cs typeface="Times New Roman"/>
              </a:rPr>
              <a:t> </a:t>
            </a:r>
            <a:r>
              <a:rPr sz="2500" spc="10" dirty="0">
                <a:latin typeface="Times New Roman"/>
                <a:cs typeface="Times New Roman"/>
              </a:rPr>
              <a:t>(</a:t>
            </a:r>
            <a:r>
              <a:rPr sz="2500" spc="-385" dirty="0">
                <a:latin typeface="Times New Roman"/>
                <a:cs typeface="Times New Roman"/>
              </a:rPr>
              <a:t> </a:t>
            </a:r>
            <a:r>
              <a:rPr sz="2500" i="1" spc="70" dirty="0">
                <a:latin typeface="Times New Roman"/>
                <a:cs typeface="Times New Roman"/>
              </a:rPr>
              <a:t>x</a:t>
            </a:r>
            <a:r>
              <a:rPr sz="2500" spc="70" dirty="0">
                <a:latin typeface="Times New Roman"/>
                <a:cs typeface="Times New Roman"/>
              </a:rPr>
              <a:t>)</a:t>
            </a:r>
            <a:r>
              <a:rPr sz="2500" spc="-30" dirty="0">
                <a:latin typeface="Times New Roman"/>
                <a:cs typeface="Times New Roman"/>
              </a:rPr>
              <a:t> </a:t>
            </a:r>
            <a:r>
              <a:rPr sz="2500" spc="20" dirty="0">
                <a:latin typeface="Symbol"/>
                <a:cs typeface="Symbol"/>
              </a:rPr>
              <a:t></a:t>
            </a:r>
            <a:r>
              <a:rPr sz="2500" spc="30" dirty="0">
                <a:latin typeface="Times New Roman"/>
                <a:cs typeface="Times New Roman"/>
              </a:rPr>
              <a:t> </a:t>
            </a:r>
            <a:r>
              <a:rPr sz="2500" spc="10" dirty="0">
                <a:latin typeface="Times New Roman"/>
                <a:cs typeface="Times New Roman"/>
              </a:rPr>
              <a:t>Pr[</a:t>
            </a:r>
            <a:r>
              <a:rPr sz="2500" spc="-330" dirty="0">
                <a:latin typeface="Times New Roman"/>
                <a:cs typeface="Times New Roman"/>
              </a:rPr>
              <a:t> </a:t>
            </a:r>
            <a:r>
              <a:rPr sz="2500" i="1" spc="20" dirty="0">
                <a:latin typeface="Times New Roman"/>
                <a:cs typeface="Times New Roman"/>
              </a:rPr>
              <a:t>X</a:t>
            </a:r>
            <a:r>
              <a:rPr sz="2500" i="1" spc="340" dirty="0">
                <a:latin typeface="Times New Roman"/>
                <a:cs typeface="Times New Roman"/>
              </a:rPr>
              <a:t> </a:t>
            </a:r>
            <a:r>
              <a:rPr sz="2500" spc="20" dirty="0">
                <a:latin typeface="Symbol"/>
                <a:cs typeface="Symbol"/>
              </a:rPr>
              <a:t></a:t>
            </a:r>
            <a:r>
              <a:rPr sz="2500" spc="120" dirty="0">
                <a:latin typeface="Times New Roman"/>
                <a:cs typeface="Times New Roman"/>
              </a:rPr>
              <a:t> </a:t>
            </a:r>
            <a:r>
              <a:rPr sz="2500" i="1" spc="70" dirty="0">
                <a:latin typeface="Times New Roman"/>
                <a:cs typeface="Times New Roman"/>
              </a:rPr>
              <a:t>x</a:t>
            </a:r>
            <a:r>
              <a:rPr sz="2500" spc="70" dirty="0">
                <a:latin typeface="Times New Roman"/>
                <a:cs typeface="Times New Roman"/>
              </a:rPr>
              <a:t>]</a:t>
            </a:r>
            <a:r>
              <a:rPr sz="2500" spc="-150" dirty="0">
                <a:latin typeface="Times New Roman"/>
                <a:cs typeface="Times New Roman"/>
              </a:rPr>
              <a:t> </a:t>
            </a:r>
            <a:r>
              <a:rPr sz="2500" spc="20" dirty="0">
                <a:latin typeface="Symbol"/>
                <a:cs typeface="Symbol"/>
              </a:rPr>
              <a:t></a:t>
            </a:r>
            <a:r>
              <a:rPr sz="2500" spc="55" dirty="0">
                <a:latin typeface="Times New Roman"/>
                <a:cs typeface="Times New Roman"/>
              </a:rPr>
              <a:t> </a:t>
            </a:r>
            <a:r>
              <a:rPr sz="2500" i="1" spc="-25" dirty="0">
                <a:latin typeface="Times New Roman"/>
                <a:cs typeface="Times New Roman"/>
              </a:rPr>
              <a:t>P</a:t>
            </a:r>
            <a:r>
              <a:rPr sz="2500" spc="-25" dirty="0">
                <a:latin typeface="Times New Roman"/>
                <a:cs typeface="Times New Roman"/>
              </a:rPr>
              <a:t>{</a:t>
            </a:r>
            <a:r>
              <a:rPr sz="2500" i="1" spc="-25" dirty="0">
                <a:latin typeface="Times New Roman"/>
                <a:cs typeface="Times New Roman"/>
              </a:rPr>
              <a:t>s</a:t>
            </a:r>
            <a:r>
              <a:rPr sz="2500" i="1" spc="-260" dirty="0">
                <a:latin typeface="Times New Roman"/>
                <a:cs typeface="Times New Roman"/>
              </a:rPr>
              <a:t> </a:t>
            </a:r>
            <a:r>
              <a:rPr sz="2500" spc="25" dirty="0">
                <a:latin typeface="Symbol"/>
                <a:cs typeface="Symbol"/>
              </a:rPr>
              <a:t></a:t>
            </a:r>
            <a:r>
              <a:rPr sz="2500" spc="-260" dirty="0">
                <a:latin typeface="Times New Roman"/>
                <a:cs typeface="Times New Roman"/>
              </a:rPr>
              <a:t> </a:t>
            </a:r>
            <a:r>
              <a:rPr sz="2500" i="1" spc="15" dirty="0">
                <a:latin typeface="Times New Roman"/>
                <a:cs typeface="Times New Roman"/>
              </a:rPr>
              <a:t>S</a:t>
            </a:r>
            <a:r>
              <a:rPr sz="2500" i="1" spc="-45" dirty="0">
                <a:latin typeface="Times New Roman"/>
                <a:cs typeface="Times New Roman"/>
              </a:rPr>
              <a:t> </a:t>
            </a:r>
            <a:r>
              <a:rPr sz="2500" spc="10" dirty="0">
                <a:latin typeface="Times New Roman"/>
                <a:cs typeface="Times New Roman"/>
              </a:rPr>
              <a:t>:</a:t>
            </a:r>
            <a:r>
              <a:rPr sz="2500" spc="45" dirty="0">
                <a:latin typeface="Times New Roman"/>
                <a:cs typeface="Times New Roman"/>
              </a:rPr>
              <a:t> </a:t>
            </a:r>
            <a:r>
              <a:rPr sz="2500" i="1" spc="20" dirty="0">
                <a:latin typeface="Times New Roman"/>
                <a:cs typeface="Times New Roman"/>
              </a:rPr>
              <a:t>X</a:t>
            </a:r>
            <a:r>
              <a:rPr sz="2500" i="1" spc="-204" dirty="0">
                <a:latin typeface="Times New Roman"/>
                <a:cs typeface="Times New Roman"/>
              </a:rPr>
              <a:t> </a:t>
            </a:r>
            <a:r>
              <a:rPr sz="2500" spc="90" dirty="0">
                <a:latin typeface="Times New Roman"/>
                <a:cs typeface="Times New Roman"/>
              </a:rPr>
              <a:t>(</a:t>
            </a:r>
            <a:r>
              <a:rPr sz="2500" i="1" spc="90" dirty="0">
                <a:latin typeface="Times New Roman"/>
                <a:cs typeface="Times New Roman"/>
              </a:rPr>
              <a:t>s</a:t>
            </a:r>
            <a:r>
              <a:rPr sz="2500" spc="90" dirty="0">
                <a:latin typeface="Times New Roman"/>
                <a:cs typeface="Times New Roman"/>
              </a:rPr>
              <a:t>)</a:t>
            </a:r>
            <a:r>
              <a:rPr sz="2500" spc="-60" dirty="0">
                <a:latin typeface="Times New Roman"/>
                <a:cs typeface="Times New Roman"/>
              </a:rPr>
              <a:t> </a:t>
            </a:r>
            <a:r>
              <a:rPr sz="2500" spc="20" dirty="0">
                <a:latin typeface="Symbol"/>
                <a:cs typeface="Symbol"/>
              </a:rPr>
              <a:t></a:t>
            </a:r>
            <a:r>
              <a:rPr sz="2500" spc="120" dirty="0">
                <a:latin typeface="Times New Roman"/>
                <a:cs typeface="Times New Roman"/>
              </a:rPr>
              <a:t> </a:t>
            </a:r>
            <a:r>
              <a:rPr sz="2500" i="1" spc="-5" dirty="0">
                <a:latin typeface="Times New Roman"/>
                <a:cs typeface="Times New Roman"/>
              </a:rPr>
              <a:t>x</a:t>
            </a:r>
            <a:r>
              <a:rPr sz="2500" spc="-5" dirty="0">
                <a:latin typeface="Times New Roman"/>
                <a:cs typeface="Times New Roman"/>
              </a:rPr>
              <a:t>}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549525" y="3365681"/>
            <a:ext cx="2163445" cy="2605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3075"/>
              </a:lnSpc>
              <a:spcBef>
                <a:spcPts val="130"/>
              </a:spcBef>
              <a:tabLst>
                <a:tab pos="1113790" algn="l"/>
                <a:tab pos="1869439" algn="l"/>
              </a:tabLst>
            </a:pPr>
            <a:r>
              <a:rPr sz="2700" i="1" spc="50" dirty="0">
                <a:latin typeface="Times New Roman"/>
                <a:cs typeface="Times New Roman"/>
              </a:rPr>
              <a:t>X</a:t>
            </a:r>
            <a:r>
              <a:rPr sz="2700" i="1" spc="204" dirty="0">
                <a:latin typeface="Times New Roman"/>
                <a:cs typeface="Times New Roman"/>
              </a:rPr>
              <a:t> </a:t>
            </a:r>
            <a:r>
              <a:rPr sz="2700" spc="20" dirty="0">
                <a:latin typeface="Times New Roman"/>
                <a:cs typeface="Times New Roman"/>
              </a:rPr>
              <a:t>:</a:t>
            </a:r>
            <a:r>
              <a:rPr sz="2700" spc="-204" dirty="0">
                <a:latin typeface="Times New Roman"/>
                <a:cs typeface="Times New Roman"/>
              </a:rPr>
              <a:t> </a:t>
            </a:r>
            <a:r>
              <a:rPr sz="2700" i="1" spc="40" dirty="0">
                <a:latin typeface="Times New Roman"/>
                <a:cs typeface="Times New Roman"/>
              </a:rPr>
              <a:t>S</a:t>
            </a:r>
            <a:r>
              <a:rPr sz="2700" i="1" dirty="0">
                <a:latin typeface="Times New Roman"/>
                <a:cs typeface="Times New Roman"/>
              </a:rPr>
              <a:t>	</a:t>
            </a:r>
            <a:r>
              <a:rPr sz="2700" spc="80" dirty="0">
                <a:latin typeface="Symbol"/>
                <a:cs typeface="Symbol"/>
              </a:rPr>
              <a:t></a:t>
            </a:r>
            <a:r>
              <a:rPr sz="2700" dirty="0">
                <a:latin typeface="Times New Roman"/>
                <a:cs typeface="Times New Roman"/>
              </a:rPr>
              <a:t>	</a:t>
            </a:r>
            <a:r>
              <a:rPr sz="2700" spc="65" dirty="0">
                <a:latin typeface="Symbol"/>
                <a:cs typeface="Symbol"/>
              </a:rPr>
              <a:t></a:t>
            </a:r>
            <a:endParaRPr sz="2700">
              <a:latin typeface="Symbol"/>
              <a:cs typeface="Symbol"/>
            </a:endParaRPr>
          </a:p>
          <a:p>
            <a:pPr marR="115570" algn="r">
              <a:lnSpc>
                <a:spcPts val="2115"/>
              </a:lnSpc>
            </a:pPr>
            <a:r>
              <a:rPr sz="1900" spc="-5" dirty="0">
                <a:latin typeface="Verdana"/>
                <a:cs typeface="Verdana"/>
              </a:rPr>
              <a:t>1</a:t>
            </a:r>
            <a:endParaRPr sz="1900">
              <a:latin typeface="Verdana"/>
              <a:cs typeface="Verdana"/>
            </a:endParaRPr>
          </a:p>
          <a:p>
            <a:pPr marR="115570" algn="r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2</a:t>
            </a:r>
            <a:endParaRPr sz="1900">
              <a:latin typeface="Verdana"/>
              <a:cs typeface="Verdana"/>
            </a:endParaRPr>
          </a:p>
          <a:p>
            <a:pPr marR="115570" algn="r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3</a:t>
            </a:r>
            <a:endParaRPr sz="1900">
              <a:latin typeface="Verdana"/>
              <a:cs typeface="Verdana"/>
            </a:endParaRPr>
          </a:p>
          <a:p>
            <a:pPr marR="115570" algn="r">
              <a:lnSpc>
                <a:spcPct val="100000"/>
              </a:lnSpc>
              <a:spcBef>
                <a:spcPts val="815"/>
              </a:spcBef>
            </a:pPr>
            <a:r>
              <a:rPr sz="1900" spc="-5" dirty="0">
                <a:latin typeface="Verdana"/>
                <a:cs typeface="Verdana"/>
              </a:rPr>
              <a:t>4</a:t>
            </a:r>
            <a:endParaRPr sz="1900">
              <a:latin typeface="Verdana"/>
              <a:cs typeface="Verdana"/>
            </a:endParaRPr>
          </a:p>
          <a:p>
            <a:pPr marR="115570" algn="r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5</a:t>
            </a:r>
            <a:endParaRPr sz="1900">
              <a:latin typeface="Verdana"/>
              <a:cs typeface="Verdana"/>
            </a:endParaRPr>
          </a:p>
          <a:p>
            <a:pPr marR="115570" algn="r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6</a:t>
            </a:r>
            <a:endParaRPr sz="1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490855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5" dirty="0"/>
              <a:t>A1.2: Random</a:t>
            </a:r>
            <a:r>
              <a:rPr sz="4000" spc="-75" dirty="0"/>
              <a:t> </a:t>
            </a:r>
            <a:r>
              <a:rPr sz="4000" dirty="0"/>
              <a:t>Variable</a:t>
            </a:r>
            <a:endParaRPr sz="4000"/>
          </a:p>
        </p:txBody>
      </p:sp>
      <p:sp>
        <p:nvSpPr>
          <p:cNvPr id="5" name="object 5"/>
          <p:cNvSpPr txBox="1"/>
          <p:nvPr/>
        </p:nvSpPr>
        <p:spPr>
          <a:xfrm>
            <a:off x="1687687" y="1991210"/>
            <a:ext cx="7836534" cy="2025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4345" indent="-462280">
              <a:lnSpc>
                <a:spcPts val="3120"/>
              </a:lnSpc>
              <a:spcBef>
                <a:spcPts val="100"/>
              </a:spcBef>
              <a:buClr>
                <a:srgbClr val="CC0000"/>
              </a:buClr>
              <a:buFont typeface="Wingdings"/>
              <a:buChar char=""/>
              <a:tabLst>
                <a:tab pos="474345" algn="l"/>
                <a:tab pos="474980" algn="l"/>
              </a:tabLst>
            </a:pPr>
            <a:r>
              <a:rPr sz="2700" spc="15" dirty="0">
                <a:latin typeface="Times New Roman"/>
                <a:cs typeface="Times New Roman"/>
              </a:rPr>
              <a:t>Since </a:t>
            </a:r>
            <a:r>
              <a:rPr sz="2700" spc="10" dirty="0">
                <a:latin typeface="Times New Roman"/>
                <a:cs typeface="Times New Roman"/>
              </a:rPr>
              <a:t>the event </a:t>
            </a:r>
            <a:r>
              <a:rPr sz="2700" spc="5" dirty="0">
                <a:latin typeface="Times New Roman"/>
                <a:cs typeface="Times New Roman"/>
              </a:rPr>
              <a:t>[</a:t>
            </a:r>
            <a:r>
              <a:rPr sz="2700" i="1" spc="5" dirty="0">
                <a:latin typeface="Times New Roman"/>
                <a:cs typeface="Times New Roman"/>
              </a:rPr>
              <a:t>X </a:t>
            </a:r>
            <a:r>
              <a:rPr sz="2700" dirty="0">
                <a:latin typeface="Cambria Math"/>
                <a:cs typeface="Cambria Math"/>
              </a:rPr>
              <a:t>≦ </a:t>
            </a:r>
            <a:r>
              <a:rPr sz="2700" i="1" spc="5" dirty="0">
                <a:latin typeface="Times New Roman"/>
                <a:cs typeface="Times New Roman"/>
              </a:rPr>
              <a:t>x</a:t>
            </a:r>
            <a:r>
              <a:rPr sz="2700" spc="5" dirty="0">
                <a:latin typeface="Times New Roman"/>
                <a:cs typeface="Times New Roman"/>
              </a:rPr>
              <a:t>] </a:t>
            </a:r>
            <a:r>
              <a:rPr sz="2700" spc="10" dirty="0">
                <a:latin typeface="Times New Roman"/>
                <a:cs typeface="Times New Roman"/>
              </a:rPr>
              <a:t>has </a:t>
            </a:r>
            <a:r>
              <a:rPr sz="2700" spc="5" dirty="0">
                <a:latin typeface="Times New Roman"/>
                <a:cs typeface="Times New Roman"/>
              </a:rPr>
              <a:t>to </a:t>
            </a:r>
            <a:r>
              <a:rPr sz="2700" spc="10" dirty="0">
                <a:latin typeface="Times New Roman"/>
                <a:cs typeface="Times New Roman"/>
              </a:rPr>
              <a:t>be</a:t>
            </a:r>
            <a:r>
              <a:rPr sz="2700" spc="265" dirty="0">
                <a:latin typeface="Times New Roman"/>
                <a:cs typeface="Times New Roman"/>
              </a:rPr>
              <a:t> </a:t>
            </a:r>
            <a:r>
              <a:rPr sz="2700" i="1" spc="15" dirty="0">
                <a:latin typeface="Times New Roman"/>
                <a:cs typeface="Times New Roman"/>
              </a:rPr>
              <a:t>probabilistically</a:t>
            </a:r>
            <a:endParaRPr sz="2700">
              <a:latin typeface="Times New Roman"/>
              <a:cs typeface="Times New Roman"/>
            </a:endParaRPr>
          </a:p>
          <a:p>
            <a:pPr marL="474345">
              <a:lnSpc>
                <a:spcPts val="2950"/>
              </a:lnSpc>
            </a:pPr>
            <a:r>
              <a:rPr sz="2700" i="1" spc="15" dirty="0">
                <a:latin typeface="Times New Roman"/>
                <a:cs typeface="Times New Roman"/>
              </a:rPr>
              <a:t>measurable </a:t>
            </a:r>
            <a:r>
              <a:rPr sz="2700" spc="10" dirty="0">
                <a:latin typeface="Times New Roman"/>
                <a:cs typeface="Times New Roman"/>
              </a:rPr>
              <a:t>for any real </a:t>
            </a:r>
            <a:r>
              <a:rPr sz="2700" spc="15" dirty="0">
                <a:latin typeface="Times New Roman"/>
                <a:cs typeface="Times New Roman"/>
              </a:rPr>
              <a:t>number </a:t>
            </a:r>
            <a:r>
              <a:rPr sz="2700" i="1" spc="5" dirty="0">
                <a:latin typeface="Times New Roman"/>
                <a:cs typeface="Times New Roman"/>
              </a:rPr>
              <a:t>x, </a:t>
            </a:r>
            <a:r>
              <a:rPr sz="2700" spc="10" dirty="0">
                <a:latin typeface="Times New Roman"/>
                <a:cs typeface="Times New Roman"/>
              </a:rPr>
              <a:t>the event space</a:t>
            </a:r>
            <a:r>
              <a:rPr sz="2700" spc="140" dirty="0">
                <a:latin typeface="Times New Roman"/>
                <a:cs typeface="Times New Roman"/>
              </a:rPr>
              <a:t> </a:t>
            </a:r>
            <a:r>
              <a:rPr sz="2700" b="1" i="1" dirty="0">
                <a:latin typeface="Times New Roman"/>
                <a:cs typeface="Times New Roman"/>
              </a:rPr>
              <a:t>F</a:t>
            </a:r>
            <a:endParaRPr sz="2700">
              <a:latin typeface="Times New Roman"/>
              <a:cs typeface="Times New Roman"/>
            </a:endParaRPr>
          </a:p>
          <a:p>
            <a:pPr marL="474345">
              <a:lnSpc>
                <a:spcPts val="3070"/>
              </a:lnSpc>
            </a:pPr>
            <a:r>
              <a:rPr sz="2700" spc="20" dirty="0">
                <a:latin typeface="Times New Roman"/>
                <a:cs typeface="Times New Roman"/>
              </a:rPr>
              <a:t>must </a:t>
            </a:r>
            <a:r>
              <a:rPr sz="2700" spc="15" dirty="0">
                <a:latin typeface="Times New Roman"/>
                <a:cs typeface="Times New Roman"/>
              </a:rPr>
              <a:t>consist </a:t>
            </a:r>
            <a:r>
              <a:rPr sz="2700" spc="10" dirty="0">
                <a:latin typeface="Times New Roman"/>
                <a:cs typeface="Times New Roman"/>
              </a:rPr>
              <a:t>of all the </a:t>
            </a:r>
            <a:r>
              <a:rPr sz="2700" spc="15" dirty="0">
                <a:latin typeface="Times New Roman"/>
                <a:cs typeface="Times New Roman"/>
              </a:rPr>
              <a:t>elements </a:t>
            </a:r>
            <a:r>
              <a:rPr sz="2700" spc="10" dirty="0">
                <a:latin typeface="Times New Roman"/>
                <a:cs typeface="Times New Roman"/>
              </a:rPr>
              <a:t>of the form </a:t>
            </a:r>
            <a:r>
              <a:rPr sz="2700" spc="5" dirty="0">
                <a:latin typeface="Times New Roman"/>
                <a:cs typeface="Times New Roman"/>
              </a:rPr>
              <a:t>[</a:t>
            </a:r>
            <a:r>
              <a:rPr sz="2700" i="1" spc="5" dirty="0">
                <a:latin typeface="Times New Roman"/>
                <a:cs typeface="Times New Roman"/>
              </a:rPr>
              <a:t>X </a:t>
            </a:r>
            <a:r>
              <a:rPr sz="2700" dirty="0">
                <a:latin typeface="Cambria Math"/>
                <a:cs typeface="Cambria Math"/>
              </a:rPr>
              <a:t>≦</a:t>
            </a:r>
            <a:r>
              <a:rPr sz="2700" spc="245" dirty="0">
                <a:latin typeface="Cambria Math"/>
                <a:cs typeface="Cambria Math"/>
              </a:rPr>
              <a:t> </a:t>
            </a:r>
            <a:r>
              <a:rPr sz="2700" i="1" spc="10" dirty="0">
                <a:latin typeface="Times New Roman"/>
                <a:cs typeface="Times New Roman"/>
              </a:rPr>
              <a:t>x</a:t>
            </a:r>
            <a:r>
              <a:rPr sz="2700" spc="10" dirty="0">
                <a:latin typeface="Times New Roman"/>
                <a:cs typeface="Times New Roman"/>
              </a:rPr>
              <a:t>].</a:t>
            </a:r>
            <a:endParaRPr sz="2700">
              <a:latin typeface="Times New Roman"/>
              <a:cs typeface="Times New Roman"/>
            </a:endParaRPr>
          </a:p>
          <a:p>
            <a:pPr marL="474345" marR="5080" indent="-462280">
              <a:lnSpc>
                <a:spcPts val="2900"/>
              </a:lnSpc>
              <a:spcBef>
                <a:spcPts val="835"/>
              </a:spcBef>
              <a:buClr>
                <a:srgbClr val="CC0000"/>
              </a:buClr>
              <a:buFont typeface="Wingdings"/>
              <a:buChar char=""/>
              <a:tabLst>
                <a:tab pos="474345" algn="l"/>
                <a:tab pos="474980" algn="l"/>
              </a:tabLst>
            </a:pPr>
            <a:r>
              <a:rPr sz="2700" spc="5" dirty="0">
                <a:latin typeface="Times New Roman"/>
                <a:cs typeface="Times New Roman"/>
              </a:rPr>
              <a:t>In </a:t>
            </a:r>
            <a:r>
              <a:rPr sz="2700" spc="15" dirty="0">
                <a:latin typeface="Times New Roman"/>
                <a:cs typeface="Times New Roman"/>
              </a:rPr>
              <a:t>previous example, </a:t>
            </a:r>
            <a:r>
              <a:rPr sz="2700" spc="10" dirty="0">
                <a:latin typeface="Times New Roman"/>
                <a:cs typeface="Times New Roman"/>
              </a:rPr>
              <a:t>the event space </a:t>
            </a:r>
            <a:r>
              <a:rPr sz="2700" b="1" i="1" dirty="0">
                <a:latin typeface="Times New Roman"/>
                <a:cs typeface="Times New Roman"/>
              </a:rPr>
              <a:t>F </a:t>
            </a:r>
            <a:r>
              <a:rPr sz="2700" spc="20" dirty="0">
                <a:latin typeface="Times New Roman"/>
                <a:cs typeface="Times New Roman"/>
              </a:rPr>
              <a:t>must </a:t>
            </a:r>
            <a:r>
              <a:rPr sz="2700" spc="10" dirty="0">
                <a:latin typeface="Times New Roman"/>
                <a:cs typeface="Times New Roman"/>
              </a:rPr>
              <a:t>contain  the </a:t>
            </a:r>
            <a:r>
              <a:rPr sz="2700" spc="15" dirty="0">
                <a:latin typeface="Times New Roman"/>
                <a:cs typeface="Times New Roman"/>
              </a:rPr>
              <a:t>intersections </a:t>
            </a:r>
            <a:r>
              <a:rPr sz="2700" spc="10" dirty="0">
                <a:latin typeface="Times New Roman"/>
                <a:cs typeface="Times New Roman"/>
              </a:rPr>
              <a:t>and </a:t>
            </a:r>
            <a:r>
              <a:rPr sz="2700" spc="15" dirty="0">
                <a:latin typeface="Times New Roman"/>
                <a:cs typeface="Times New Roman"/>
              </a:rPr>
              <a:t>unions </a:t>
            </a:r>
            <a:r>
              <a:rPr sz="2700" spc="10" dirty="0">
                <a:latin typeface="Times New Roman"/>
                <a:cs typeface="Times New Roman"/>
              </a:rPr>
              <a:t>of the </a:t>
            </a:r>
            <a:r>
              <a:rPr sz="2700" spc="15" dirty="0">
                <a:latin typeface="Times New Roman"/>
                <a:cs typeface="Times New Roman"/>
              </a:rPr>
              <a:t>following </a:t>
            </a:r>
            <a:r>
              <a:rPr sz="2700" dirty="0">
                <a:latin typeface="Times New Roman"/>
                <a:cs typeface="Times New Roman"/>
              </a:rPr>
              <a:t>6</a:t>
            </a:r>
            <a:r>
              <a:rPr sz="2700" spc="114" dirty="0">
                <a:latin typeface="Times New Roman"/>
                <a:cs typeface="Times New Roman"/>
              </a:rPr>
              <a:t> </a:t>
            </a:r>
            <a:r>
              <a:rPr sz="2700" spc="10" dirty="0">
                <a:latin typeface="Times New Roman"/>
                <a:cs typeface="Times New Roman"/>
              </a:rPr>
              <a:t>sets.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805424" y="4286875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05424" y="4286875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13169" y="4394672"/>
            <a:ext cx="88208" cy="89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86307" y="4667925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86307" y="4667925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57139" y="4738791"/>
            <a:ext cx="163715" cy="1637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5512" y="5048976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5512" y="5048976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36344" y="5098019"/>
            <a:ext cx="203984" cy="18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946394" y="5430025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46394" y="5430025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02127" y="5484105"/>
            <a:ext cx="193915" cy="882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002127" y="5591538"/>
            <a:ext cx="193915" cy="882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27279" y="5811076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27279" y="5811076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357841" y="5839976"/>
            <a:ext cx="244253" cy="2460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708161" y="619044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08161" y="619044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26979" y="6356996"/>
            <a:ext cx="269421" cy="8824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725300" y="6239492"/>
            <a:ext cx="271100" cy="8824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805424" y="4667925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805424" y="4667925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913169" y="4775722"/>
            <a:ext cx="88208" cy="89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186307" y="504729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186307" y="504729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257139" y="5118163"/>
            <a:ext cx="163715" cy="1637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805424" y="504729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805424" y="504729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913169" y="5155093"/>
            <a:ext cx="88208" cy="89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565512" y="5428348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565512" y="5428348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636344" y="5477391"/>
            <a:ext cx="203984" cy="18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186307" y="5426669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86307" y="5426669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257139" y="5497535"/>
            <a:ext cx="163715" cy="1637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05424" y="5426669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805424" y="5426669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13169" y="5534464"/>
            <a:ext cx="88208" cy="89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565512" y="580939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565512" y="580939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636344" y="5858441"/>
            <a:ext cx="203984" cy="18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186307" y="5807718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186307" y="5807718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57139" y="5878584"/>
            <a:ext cx="163715" cy="16378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05424" y="5807718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05424" y="5807718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13169" y="5915515"/>
            <a:ext cx="88208" cy="89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565512" y="619044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565512" y="619044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636344" y="6239492"/>
            <a:ext cx="203984" cy="18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86307" y="6188768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186307" y="6188768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57139" y="6259634"/>
            <a:ext cx="163715" cy="16378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805424" y="6188768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805424" y="6188768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13169" y="6296564"/>
            <a:ext cx="88208" cy="89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946394" y="580939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946394" y="580939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002127" y="5863476"/>
            <a:ext cx="193915" cy="882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002127" y="5970908"/>
            <a:ext cx="193915" cy="882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946394" y="619044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46394" y="619044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02127" y="6244527"/>
            <a:ext cx="193915" cy="882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02127" y="6351959"/>
            <a:ext cx="193915" cy="882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327279" y="619044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327279" y="6190447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357841" y="6219348"/>
            <a:ext cx="244253" cy="2460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1542046" y="4080278"/>
            <a:ext cx="179070" cy="23241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900" spc="-5" dirty="0">
                <a:latin typeface="Verdana"/>
                <a:cs typeface="Verdana"/>
              </a:rPr>
              <a:t>{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{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{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900" spc="-5" dirty="0">
                <a:latin typeface="Verdana"/>
                <a:cs typeface="Verdana"/>
              </a:rPr>
              <a:t>{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{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{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14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053861" y="4080278"/>
            <a:ext cx="2101215" cy="232664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900" spc="-5" dirty="0">
                <a:latin typeface="Verdana"/>
                <a:cs typeface="Verdana"/>
              </a:rPr>
              <a:t>}={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Symbol"/>
                <a:cs typeface="Symbol"/>
              </a:rPr>
              <a:t>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Verdana"/>
                <a:cs typeface="Verdana"/>
              </a:rPr>
              <a:t>:</a:t>
            </a:r>
            <a:r>
              <a:rPr sz="1900" i="1" spc="-5" dirty="0">
                <a:latin typeface="Verdana"/>
                <a:cs typeface="Verdana"/>
              </a:rPr>
              <a:t>X</a:t>
            </a:r>
            <a:r>
              <a:rPr sz="1900" spc="-5" dirty="0">
                <a:latin typeface="Verdana"/>
                <a:cs typeface="Verdana"/>
              </a:rPr>
              <a:t>(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Verdana"/>
                <a:cs typeface="Verdana"/>
              </a:rPr>
              <a:t>)</a:t>
            </a:r>
            <a:r>
              <a:rPr sz="1900" spc="-5" dirty="0">
                <a:latin typeface="Cambria Math"/>
                <a:cs typeface="Cambria Math"/>
              </a:rPr>
              <a:t>≦</a:t>
            </a:r>
            <a:r>
              <a:rPr sz="1900" spc="-5" dirty="0">
                <a:latin typeface="Verdana"/>
                <a:cs typeface="Verdana"/>
              </a:rPr>
              <a:t>1}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}={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Symbol"/>
                <a:cs typeface="Symbol"/>
              </a:rPr>
              <a:t>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Verdana"/>
                <a:cs typeface="Verdana"/>
              </a:rPr>
              <a:t>:</a:t>
            </a:r>
            <a:r>
              <a:rPr sz="1900" i="1" spc="-5" dirty="0">
                <a:latin typeface="Verdana"/>
                <a:cs typeface="Verdana"/>
              </a:rPr>
              <a:t>X</a:t>
            </a:r>
            <a:r>
              <a:rPr sz="1900" spc="-5" dirty="0">
                <a:latin typeface="Verdana"/>
                <a:cs typeface="Verdana"/>
              </a:rPr>
              <a:t>(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Verdana"/>
                <a:cs typeface="Verdana"/>
              </a:rPr>
              <a:t>)</a:t>
            </a:r>
            <a:r>
              <a:rPr sz="1900" spc="-5" dirty="0">
                <a:latin typeface="Cambria Math"/>
                <a:cs typeface="Cambria Math"/>
              </a:rPr>
              <a:t>≦</a:t>
            </a:r>
            <a:r>
              <a:rPr sz="1900" spc="-5" dirty="0">
                <a:latin typeface="Verdana"/>
                <a:cs typeface="Verdana"/>
              </a:rPr>
              <a:t>2}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}={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Symbol"/>
                <a:cs typeface="Symbol"/>
              </a:rPr>
              <a:t>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Verdana"/>
                <a:cs typeface="Verdana"/>
              </a:rPr>
              <a:t>:</a:t>
            </a:r>
            <a:r>
              <a:rPr sz="1900" i="1" spc="-5" dirty="0">
                <a:latin typeface="Verdana"/>
                <a:cs typeface="Verdana"/>
              </a:rPr>
              <a:t>X</a:t>
            </a:r>
            <a:r>
              <a:rPr sz="1900" spc="-5" dirty="0">
                <a:latin typeface="Verdana"/>
                <a:cs typeface="Verdana"/>
              </a:rPr>
              <a:t>(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Verdana"/>
                <a:cs typeface="Verdana"/>
              </a:rPr>
              <a:t>)</a:t>
            </a:r>
            <a:r>
              <a:rPr sz="1900" spc="-5" dirty="0">
                <a:latin typeface="Cambria Math"/>
                <a:cs typeface="Cambria Math"/>
              </a:rPr>
              <a:t>≦</a:t>
            </a:r>
            <a:r>
              <a:rPr sz="1900" spc="-5" dirty="0">
                <a:latin typeface="Verdana"/>
                <a:cs typeface="Verdana"/>
              </a:rPr>
              <a:t>3}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900" spc="-5" dirty="0">
                <a:latin typeface="Verdana"/>
                <a:cs typeface="Verdana"/>
              </a:rPr>
              <a:t>}={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Symbol"/>
                <a:cs typeface="Symbol"/>
              </a:rPr>
              <a:t>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Verdana"/>
                <a:cs typeface="Verdana"/>
              </a:rPr>
              <a:t>:</a:t>
            </a:r>
            <a:r>
              <a:rPr sz="1900" i="1" spc="-5" dirty="0">
                <a:latin typeface="Verdana"/>
                <a:cs typeface="Verdana"/>
              </a:rPr>
              <a:t>X</a:t>
            </a:r>
            <a:r>
              <a:rPr sz="1900" spc="-5" dirty="0">
                <a:latin typeface="Verdana"/>
                <a:cs typeface="Verdana"/>
              </a:rPr>
              <a:t>(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Verdana"/>
                <a:cs typeface="Verdana"/>
              </a:rPr>
              <a:t>)</a:t>
            </a:r>
            <a:r>
              <a:rPr sz="1900" spc="-5" dirty="0">
                <a:latin typeface="Cambria Math"/>
                <a:cs typeface="Cambria Math"/>
              </a:rPr>
              <a:t>≦</a:t>
            </a:r>
            <a:r>
              <a:rPr sz="1900" spc="-5" dirty="0">
                <a:latin typeface="Verdana"/>
                <a:cs typeface="Verdana"/>
              </a:rPr>
              <a:t>4}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}={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Symbol"/>
                <a:cs typeface="Symbol"/>
              </a:rPr>
              <a:t>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Verdana"/>
                <a:cs typeface="Verdana"/>
              </a:rPr>
              <a:t>:</a:t>
            </a:r>
            <a:r>
              <a:rPr sz="1900" i="1" spc="-5" dirty="0">
                <a:latin typeface="Verdana"/>
                <a:cs typeface="Verdana"/>
              </a:rPr>
              <a:t>X</a:t>
            </a:r>
            <a:r>
              <a:rPr sz="1900" spc="-5" dirty="0">
                <a:latin typeface="Verdana"/>
                <a:cs typeface="Verdana"/>
              </a:rPr>
              <a:t>(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Verdana"/>
                <a:cs typeface="Verdana"/>
              </a:rPr>
              <a:t>)</a:t>
            </a:r>
            <a:r>
              <a:rPr sz="1900" spc="-5" dirty="0">
                <a:latin typeface="Cambria Math"/>
                <a:cs typeface="Cambria Math"/>
              </a:rPr>
              <a:t>≦</a:t>
            </a:r>
            <a:r>
              <a:rPr sz="1900" spc="-5" dirty="0">
                <a:latin typeface="Verdana"/>
                <a:cs typeface="Verdana"/>
              </a:rPr>
              <a:t>5}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}={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Symbol"/>
                <a:cs typeface="Symbol"/>
              </a:rPr>
              <a:t>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Verdana"/>
                <a:cs typeface="Verdana"/>
              </a:rPr>
              <a:t>:</a:t>
            </a:r>
            <a:r>
              <a:rPr sz="1900" i="1" spc="-5" dirty="0">
                <a:latin typeface="Verdana"/>
                <a:cs typeface="Verdana"/>
              </a:rPr>
              <a:t>X</a:t>
            </a:r>
            <a:r>
              <a:rPr sz="1900" spc="-5" dirty="0">
                <a:latin typeface="Verdana"/>
                <a:cs typeface="Verdana"/>
              </a:rPr>
              <a:t>(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Verdana"/>
                <a:cs typeface="Verdana"/>
              </a:rPr>
              <a:t>)</a:t>
            </a:r>
            <a:r>
              <a:rPr sz="1900" spc="-5" dirty="0">
                <a:latin typeface="Cambria Math"/>
                <a:cs typeface="Cambria Math"/>
              </a:rPr>
              <a:t>≦</a:t>
            </a:r>
            <a:r>
              <a:rPr sz="1900" spc="-5" dirty="0">
                <a:latin typeface="Verdana"/>
                <a:cs typeface="Verdana"/>
              </a:rPr>
              <a:t>6}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325736" y="4036418"/>
            <a:ext cx="3210560" cy="8547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14325" marR="5080" indent="-302260">
              <a:lnSpc>
                <a:spcPct val="101499"/>
              </a:lnSpc>
              <a:spcBef>
                <a:spcPts val="50"/>
              </a:spcBef>
              <a:buClr>
                <a:srgbClr val="CC0000"/>
              </a:buClr>
              <a:buFont typeface="Wingdings"/>
              <a:buChar char=""/>
              <a:tabLst>
                <a:tab pos="314960" algn="l"/>
              </a:tabLst>
            </a:pPr>
            <a:r>
              <a:rPr sz="2700" spc="15" dirty="0">
                <a:latin typeface="Times New Roman"/>
                <a:cs typeface="Times New Roman"/>
              </a:rPr>
              <a:t>Otherwise, </a:t>
            </a:r>
            <a:r>
              <a:rPr sz="2700" spc="10" dirty="0">
                <a:latin typeface="Times New Roman"/>
                <a:cs typeface="Times New Roman"/>
              </a:rPr>
              <a:t>the cdf </a:t>
            </a:r>
            <a:r>
              <a:rPr sz="2700" spc="5" dirty="0">
                <a:latin typeface="Times New Roman"/>
                <a:cs typeface="Times New Roman"/>
              </a:rPr>
              <a:t>is  </a:t>
            </a:r>
            <a:r>
              <a:rPr sz="2700" spc="10" dirty="0">
                <a:latin typeface="Times New Roman"/>
                <a:cs typeface="Times New Roman"/>
              </a:rPr>
              <a:t>not</a:t>
            </a:r>
            <a:r>
              <a:rPr sz="2700" spc="15" dirty="0">
                <a:latin typeface="Times New Roman"/>
                <a:cs typeface="Times New Roman"/>
              </a:rPr>
              <a:t> well-defined.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490855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5" dirty="0"/>
              <a:t>A1.2: Random</a:t>
            </a:r>
            <a:r>
              <a:rPr sz="4000" spc="-75" dirty="0"/>
              <a:t> </a:t>
            </a:r>
            <a:r>
              <a:rPr sz="4000" dirty="0"/>
              <a:t>Variable</a:t>
            </a:r>
            <a:endParaRPr sz="4000"/>
          </a:p>
        </p:txBody>
      </p:sp>
      <p:sp>
        <p:nvSpPr>
          <p:cNvPr id="7" name="object 7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15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64287" y="2031314"/>
            <a:ext cx="7951470" cy="372554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534670" marR="71755" indent="-497205">
              <a:lnSpc>
                <a:spcPts val="3790"/>
              </a:lnSpc>
              <a:spcBef>
                <a:spcPts val="270"/>
              </a:spcBef>
              <a:buClr>
                <a:srgbClr val="003366"/>
              </a:buClr>
              <a:buFont typeface="Wingdings"/>
              <a:buChar char=""/>
              <a:tabLst>
                <a:tab pos="535305" algn="l"/>
              </a:tabLst>
            </a:pPr>
            <a:r>
              <a:rPr sz="3200" spc="-5" dirty="0">
                <a:latin typeface="Times New Roman"/>
                <a:cs typeface="Times New Roman"/>
              </a:rPr>
              <a:t>It can </a:t>
            </a:r>
            <a:r>
              <a:rPr sz="3200" spc="-10" dirty="0">
                <a:latin typeface="Times New Roman"/>
                <a:cs typeface="Times New Roman"/>
              </a:rPr>
              <a:t>be </a:t>
            </a:r>
            <a:r>
              <a:rPr sz="3200" spc="-15" dirty="0">
                <a:latin typeface="Times New Roman"/>
                <a:cs typeface="Times New Roman"/>
              </a:rPr>
              <a:t>proved </a:t>
            </a:r>
            <a:r>
              <a:rPr sz="3200" spc="-10" dirty="0">
                <a:latin typeface="Times New Roman"/>
                <a:cs typeface="Times New Roman"/>
              </a:rPr>
              <a:t>that </a:t>
            </a:r>
            <a:r>
              <a:rPr sz="3200" spc="-15" dirty="0">
                <a:latin typeface="Times New Roman"/>
                <a:cs typeface="Times New Roman"/>
              </a:rPr>
              <a:t>we </a:t>
            </a:r>
            <a:r>
              <a:rPr sz="3200" spc="-5" dirty="0">
                <a:latin typeface="Times New Roman"/>
                <a:cs typeface="Times New Roman"/>
              </a:rPr>
              <a:t>can </a:t>
            </a:r>
            <a:r>
              <a:rPr sz="3200" spc="-15" dirty="0">
                <a:latin typeface="Times New Roman"/>
                <a:cs typeface="Times New Roman"/>
              </a:rPr>
              <a:t>construct </a:t>
            </a:r>
            <a:r>
              <a:rPr sz="3200" dirty="0">
                <a:latin typeface="Times New Roman"/>
                <a:cs typeface="Times New Roman"/>
              </a:rPr>
              <a:t>a</a:t>
            </a:r>
            <a:r>
              <a:rPr sz="3200" spc="-8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well-  defined probability </a:t>
            </a:r>
            <a:r>
              <a:rPr sz="3200" spc="-15" dirty="0">
                <a:latin typeface="Times New Roman"/>
                <a:cs typeface="Times New Roman"/>
              </a:rPr>
              <a:t>system </a:t>
            </a:r>
            <a:r>
              <a:rPr sz="3200" spc="-5" dirty="0">
                <a:latin typeface="Times New Roman"/>
                <a:cs typeface="Times New Roman"/>
              </a:rPr>
              <a:t>(</a:t>
            </a:r>
            <a:r>
              <a:rPr sz="3200" i="1" spc="-5" dirty="0">
                <a:latin typeface="Times New Roman"/>
                <a:cs typeface="Times New Roman"/>
              </a:rPr>
              <a:t>S</a:t>
            </a:r>
            <a:r>
              <a:rPr sz="3200" spc="-5" dirty="0">
                <a:latin typeface="Times New Roman"/>
                <a:cs typeface="Times New Roman"/>
              </a:rPr>
              <a:t>, </a:t>
            </a:r>
            <a:r>
              <a:rPr sz="3200" b="1" i="1" spc="-15" dirty="0">
                <a:latin typeface="Times New Roman"/>
                <a:cs typeface="Times New Roman"/>
              </a:rPr>
              <a:t>F</a:t>
            </a:r>
            <a:r>
              <a:rPr sz="3200" spc="-15" dirty="0">
                <a:latin typeface="Times New Roman"/>
                <a:cs typeface="Times New Roman"/>
              </a:rPr>
              <a:t>, </a:t>
            </a:r>
            <a:r>
              <a:rPr sz="3200" i="1" spc="-10" dirty="0">
                <a:latin typeface="Times New Roman"/>
                <a:cs typeface="Times New Roman"/>
              </a:rPr>
              <a:t>P</a:t>
            </a:r>
            <a:r>
              <a:rPr sz="3200" spc="-10" dirty="0">
                <a:latin typeface="Times New Roman"/>
                <a:cs typeface="Times New Roman"/>
              </a:rPr>
              <a:t>) for any  </a:t>
            </a:r>
            <a:r>
              <a:rPr sz="3200" spc="-15" dirty="0">
                <a:latin typeface="Times New Roman"/>
                <a:cs typeface="Times New Roman"/>
              </a:rPr>
              <a:t>random </a:t>
            </a:r>
            <a:r>
              <a:rPr sz="3200" spc="-10" dirty="0">
                <a:latin typeface="Times New Roman"/>
                <a:cs typeface="Times New Roman"/>
              </a:rPr>
              <a:t>variable </a:t>
            </a:r>
            <a:r>
              <a:rPr sz="3200" i="1" dirty="0">
                <a:latin typeface="Times New Roman"/>
                <a:cs typeface="Times New Roman"/>
              </a:rPr>
              <a:t>X </a:t>
            </a:r>
            <a:r>
              <a:rPr sz="3200" spc="-10" dirty="0">
                <a:latin typeface="Times New Roman"/>
                <a:cs typeface="Times New Roman"/>
              </a:rPr>
              <a:t>and </a:t>
            </a:r>
            <a:r>
              <a:rPr sz="3200" spc="-5" dirty="0">
                <a:latin typeface="Times New Roman"/>
                <a:cs typeface="Times New Roman"/>
              </a:rPr>
              <a:t>its </a:t>
            </a:r>
            <a:r>
              <a:rPr sz="3200" spc="-10" dirty="0">
                <a:latin typeface="Times New Roman"/>
                <a:cs typeface="Times New Roman"/>
              </a:rPr>
              <a:t>cdf</a:t>
            </a:r>
            <a:r>
              <a:rPr sz="3200" spc="-110" dirty="0">
                <a:latin typeface="Times New Roman"/>
                <a:cs typeface="Times New Roman"/>
              </a:rPr>
              <a:t> </a:t>
            </a:r>
            <a:r>
              <a:rPr sz="3200" i="1" spc="-5" dirty="0">
                <a:latin typeface="Times New Roman"/>
                <a:cs typeface="Times New Roman"/>
              </a:rPr>
              <a:t>F</a:t>
            </a:r>
            <a:r>
              <a:rPr sz="3150" i="1" spc="-7" baseline="-18518" dirty="0">
                <a:latin typeface="Times New Roman"/>
                <a:cs typeface="Times New Roman"/>
              </a:rPr>
              <a:t>X</a:t>
            </a:r>
            <a:r>
              <a:rPr sz="3200" spc="-5" dirty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  <a:p>
            <a:pPr marL="997585" marR="30480" lvl="1" indent="-462280">
              <a:lnSpc>
                <a:spcPct val="102200"/>
              </a:lnSpc>
              <a:spcBef>
                <a:spcPts val="480"/>
              </a:spcBef>
              <a:buClr>
                <a:srgbClr val="CC0000"/>
              </a:buClr>
              <a:buFont typeface="Wingdings"/>
              <a:buChar char=""/>
              <a:tabLst>
                <a:tab pos="997585" algn="l"/>
                <a:tab pos="998219" algn="l"/>
              </a:tabLst>
            </a:pPr>
            <a:r>
              <a:rPr sz="2700" spc="15" dirty="0">
                <a:latin typeface="Times New Roman"/>
                <a:cs typeface="Times New Roman"/>
              </a:rPr>
              <a:t>So </a:t>
            </a:r>
            <a:r>
              <a:rPr sz="2700" spc="5" dirty="0">
                <a:latin typeface="Times New Roman"/>
                <a:cs typeface="Times New Roman"/>
              </a:rPr>
              <a:t>to </a:t>
            </a:r>
            <a:r>
              <a:rPr sz="2700" spc="10" dirty="0">
                <a:latin typeface="Times New Roman"/>
                <a:cs typeface="Times New Roman"/>
              </a:rPr>
              <a:t>define </a:t>
            </a:r>
            <a:r>
              <a:rPr sz="2700" dirty="0">
                <a:latin typeface="Times New Roman"/>
                <a:cs typeface="Times New Roman"/>
              </a:rPr>
              <a:t>a </a:t>
            </a:r>
            <a:r>
              <a:rPr sz="2700" b="1" spc="15" dirty="0">
                <a:latin typeface="Times New Roman"/>
                <a:cs typeface="Times New Roman"/>
              </a:rPr>
              <a:t>real-valued </a:t>
            </a:r>
            <a:r>
              <a:rPr sz="2700" spc="10" dirty="0">
                <a:latin typeface="Times New Roman"/>
                <a:cs typeface="Times New Roman"/>
              </a:rPr>
              <a:t>random variable by its  cdf </a:t>
            </a:r>
            <a:r>
              <a:rPr sz="2700" spc="5" dirty="0">
                <a:latin typeface="Times New Roman"/>
                <a:cs typeface="Times New Roman"/>
              </a:rPr>
              <a:t>is </a:t>
            </a:r>
            <a:r>
              <a:rPr sz="2700" i="1" spc="15" dirty="0">
                <a:latin typeface="Times New Roman"/>
                <a:cs typeface="Times New Roman"/>
              </a:rPr>
              <a:t>good </a:t>
            </a:r>
            <a:r>
              <a:rPr sz="2700" spc="15" dirty="0">
                <a:latin typeface="Times New Roman"/>
                <a:cs typeface="Times New Roman"/>
              </a:rPr>
              <a:t>enough </a:t>
            </a:r>
            <a:r>
              <a:rPr sz="2700" spc="10" dirty="0">
                <a:latin typeface="Times New Roman"/>
                <a:cs typeface="Times New Roman"/>
              </a:rPr>
              <a:t>from </a:t>
            </a:r>
            <a:r>
              <a:rPr sz="2700" spc="15" dirty="0">
                <a:latin typeface="Times New Roman"/>
                <a:cs typeface="Times New Roman"/>
              </a:rPr>
              <a:t>engineering</a:t>
            </a:r>
            <a:r>
              <a:rPr sz="2700" spc="130" dirty="0">
                <a:latin typeface="Times New Roman"/>
                <a:cs typeface="Times New Roman"/>
              </a:rPr>
              <a:t> </a:t>
            </a:r>
            <a:r>
              <a:rPr sz="2700" spc="15" dirty="0">
                <a:latin typeface="Times New Roman"/>
                <a:cs typeface="Times New Roman"/>
              </a:rPr>
              <a:t>standpoint.</a:t>
            </a:r>
            <a:endParaRPr sz="2700">
              <a:latin typeface="Times New Roman"/>
              <a:cs typeface="Times New Roman"/>
            </a:endParaRPr>
          </a:p>
          <a:p>
            <a:pPr marL="997585" marR="146050" lvl="1" indent="-462280">
              <a:lnSpc>
                <a:spcPct val="100400"/>
              </a:lnSpc>
              <a:spcBef>
                <a:spcPts val="730"/>
              </a:spcBef>
              <a:buClr>
                <a:srgbClr val="CC0000"/>
              </a:buClr>
              <a:buFont typeface="Wingdings"/>
              <a:buChar char=""/>
              <a:tabLst>
                <a:tab pos="997585" algn="l"/>
                <a:tab pos="998219" algn="l"/>
              </a:tabLst>
            </a:pPr>
            <a:r>
              <a:rPr sz="2700" spc="5" dirty="0">
                <a:latin typeface="Times New Roman"/>
                <a:cs typeface="Times New Roman"/>
              </a:rPr>
              <a:t>In </a:t>
            </a:r>
            <a:r>
              <a:rPr sz="2700" spc="10" dirty="0">
                <a:latin typeface="Times New Roman"/>
                <a:cs typeface="Times New Roman"/>
              </a:rPr>
              <a:t>other </a:t>
            </a:r>
            <a:r>
              <a:rPr sz="2700" spc="15" dirty="0">
                <a:latin typeface="Times New Roman"/>
                <a:cs typeface="Times New Roman"/>
              </a:rPr>
              <a:t>words, </a:t>
            </a:r>
            <a:r>
              <a:rPr sz="2700" spc="5" dirty="0">
                <a:latin typeface="Times New Roman"/>
                <a:cs typeface="Times New Roman"/>
              </a:rPr>
              <a:t>it is </a:t>
            </a:r>
            <a:r>
              <a:rPr sz="2700" spc="10" dirty="0">
                <a:latin typeface="Times New Roman"/>
                <a:cs typeface="Times New Roman"/>
              </a:rPr>
              <a:t>not necessary </a:t>
            </a:r>
            <a:r>
              <a:rPr sz="2700" spc="5" dirty="0">
                <a:latin typeface="Times New Roman"/>
                <a:cs typeface="Times New Roman"/>
              </a:rPr>
              <a:t>to </a:t>
            </a:r>
            <a:r>
              <a:rPr sz="2700" spc="15" dirty="0">
                <a:latin typeface="Times New Roman"/>
                <a:cs typeface="Times New Roman"/>
              </a:rPr>
              <a:t>mention </a:t>
            </a:r>
            <a:r>
              <a:rPr sz="2700" spc="10" dirty="0">
                <a:latin typeface="Times New Roman"/>
                <a:cs typeface="Times New Roman"/>
              </a:rPr>
              <a:t>the  </a:t>
            </a:r>
            <a:r>
              <a:rPr sz="2700" spc="15" dirty="0">
                <a:latin typeface="Times New Roman"/>
                <a:cs typeface="Times New Roman"/>
              </a:rPr>
              <a:t>probability </a:t>
            </a:r>
            <a:r>
              <a:rPr sz="2700" spc="10" dirty="0">
                <a:latin typeface="Times New Roman"/>
                <a:cs typeface="Times New Roman"/>
              </a:rPr>
              <a:t>system (</a:t>
            </a:r>
            <a:r>
              <a:rPr sz="2700" i="1" spc="10" dirty="0">
                <a:latin typeface="Times New Roman"/>
                <a:cs typeface="Times New Roman"/>
              </a:rPr>
              <a:t>S</a:t>
            </a:r>
            <a:r>
              <a:rPr sz="2700" spc="10" dirty="0">
                <a:latin typeface="Times New Roman"/>
                <a:cs typeface="Times New Roman"/>
              </a:rPr>
              <a:t>, </a:t>
            </a:r>
            <a:r>
              <a:rPr sz="2700" b="1" i="1" spc="15" dirty="0">
                <a:latin typeface="Times New Roman"/>
                <a:cs typeface="Times New Roman"/>
              </a:rPr>
              <a:t>F</a:t>
            </a:r>
            <a:r>
              <a:rPr sz="2700" spc="15" dirty="0">
                <a:latin typeface="Times New Roman"/>
                <a:cs typeface="Times New Roman"/>
              </a:rPr>
              <a:t>, </a:t>
            </a:r>
            <a:r>
              <a:rPr sz="2700" i="1" spc="10" dirty="0">
                <a:latin typeface="Times New Roman"/>
                <a:cs typeface="Times New Roman"/>
              </a:rPr>
              <a:t>P</a:t>
            </a:r>
            <a:r>
              <a:rPr sz="2700" spc="10" dirty="0">
                <a:latin typeface="Times New Roman"/>
                <a:cs typeface="Times New Roman"/>
              </a:rPr>
              <a:t>) before defining </a:t>
            </a:r>
            <a:r>
              <a:rPr sz="2700" dirty="0">
                <a:latin typeface="Times New Roman"/>
                <a:cs typeface="Times New Roman"/>
              </a:rPr>
              <a:t>a  </a:t>
            </a:r>
            <a:r>
              <a:rPr sz="2700" spc="10" dirty="0">
                <a:latin typeface="Times New Roman"/>
                <a:cs typeface="Times New Roman"/>
              </a:rPr>
              <a:t>random</a:t>
            </a:r>
            <a:r>
              <a:rPr sz="2700" spc="45" dirty="0">
                <a:latin typeface="Times New Roman"/>
                <a:cs typeface="Times New Roman"/>
              </a:rPr>
              <a:t> </a:t>
            </a:r>
            <a:r>
              <a:rPr sz="2700" spc="10" dirty="0">
                <a:latin typeface="Times New Roman"/>
                <a:cs typeface="Times New Roman"/>
              </a:rPr>
              <a:t>variable.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490855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5" dirty="0"/>
              <a:t>A1.2: Random</a:t>
            </a:r>
            <a:r>
              <a:rPr sz="4000" spc="-75" dirty="0"/>
              <a:t> </a:t>
            </a:r>
            <a:r>
              <a:rPr sz="4000" dirty="0"/>
              <a:t>Variable</a:t>
            </a:r>
            <a:endParaRPr sz="4000"/>
          </a:p>
        </p:txBody>
      </p:sp>
      <p:sp>
        <p:nvSpPr>
          <p:cNvPr id="9" name="object 9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16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76411" y="3093849"/>
            <a:ext cx="3829050" cy="319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295015" algn="l"/>
              </a:tabLst>
            </a:pPr>
            <a:r>
              <a:rPr sz="1900" i="1" spc="45" dirty="0">
                <a:latin typeface="Times New Roman"/>
                <a:cs typeface="Times New Roman"/>
              </a:rPr>
              <a:t>x</a:t>
            </a:r>
            <a:r>
              <a:rPr sz="1900" spc="-20" dirty="0">
                <a:latin typeface="Symbol"/>
                <a:cs typeface="Symbol"/>
              </a:rPr>
              <a:t></a:t>
            </a:r>
            <a:r>
              <a:rPr sz="1900" spc="5" dirty="0">
                <a:latin typeface="Symbol"/>
                <a:cs typeface="Symbol"/>
              </a:rPr>
              <a:t></a:t>
            </a:r>
            <a:r>
              <a:rPr sz="1900" spc="15" dirty="0">
                <a:latin typeface="Symbol"/>
                <a:cs typeface="Symbol"/>
              </a:rPr>
              <a:t>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i="1" spc="45" dirty="0">
                <a:latin typeface="Times New Roman"/>
                <a:cs typeface="Times New Roman"/>
              </a:rPr>
              <a:t>x</a:t>
            </a:r>
            <a:r>
              <a:rPr sz="1900" spc="-50" dirty="0">
                <a:latin typeface="Symbol"/>
                <a:cs typeface="Symbol"/>
              </a:rPr>
              <a:t></a:t>
            </a:r>
            <a:r>
              <a:rPr sz="1900" spc="15" dirty="0">
                <a:latin typeface="Symbol"/>
                <a:cs typeface="Symbol"/>
              </a:rPr>
              <a:t>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9687" y="1886050"/>
            <a:ext cx="7745095" cy="131826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509270" indent="-497205">
              <a:lnSpc>
                <a:spcPct val="100000"/>
              </a:lnSpc>
              <a:spcBef>
                <a:spcPts val="1245"/>
              </a:spcBef>
              <a:buClr>
                <a:srgbClr val="003366"/>
              </a:buClr>
              <a:buFont typeface="Wingdings"/>
              <a:buChar char=""/>
              <a:tabLst>
                <a:tab pos="509905" algn="l"/>
              </a:tabLst>
            </a:pPr>
            <a:r>
              <a:rPr sz="3200" spc="-5" dirty="0">
                <a:latin typeface="Times New Roman"/>
                <a:cs typeface="Times New Roman"/>
              </a:rPr>
              <a:t>It can </a:t>
            </a:r>
            <a:r>
              <a:rPr sz="3200" spc="-10" dirty="0">
                <a:latin typeface="Times New Roman"/>
                <a:cs typeface="Times New Roman"/>
              </a:rPr>
              <a:t>be </a:t>
            </a:r>
            <a:r>
              <a:rPr sz="3200" spc="-15" dirty="0">
                <a:latin typeface="Times New Roman"/>
                <a:cs typeface="Times New Roman"/>
              </a:rPr>
              <a:t>proved </a:t>
            </a:r>
            <a:r>
              <a:rPr sz="3200" spc="-10" dirty="0">
                <a:latin typeface="Times New Roman"/>
                <a:cs typeface="Times New Roman"/>
              </a:rPr>
              <a:t>that any function</a:t>
            </a:r>
            <a:r>
              <a:rPr sz="3200" spc="-8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satisfying:</a:t>
            </a:r>
            <a:endParaRPr sz="3200">
              <a:latin typeface="Times New Roman"/>
              <a:cs typeface="Times New Roman"/>
            </a:endParaRPr>
          </a:p>
          <a:p>
            <a:pPr marL="1335405" lvl="1" indent="-657860">
              <a:lnSpc>
                <a:spcPct val="100000"/>
              </a:lnSpc>
              <a:spcBef>
                <a:spcPts val="1225"/>
              </a:spcBef>
              <a:buAutoNum type="arabicPeriod"/>
              <a:tabLst>
                <a:tab pos="1335405" algn="l"/>
                <a:tab pos="1336040" algn="l"/>
                <a:tab pos="3667760" algn="l"/>
                <a:tab pos="4549775" algn="l"/>
              </a:tabLst>
            </a:pPr>
            <a:r>
              <a:rPr sz="3300" spc="5" dirty="0">
                <a:latin typeface="Times New Roman"/>
                <a:cs typeface="Times New Roman"/>
              </a:rPr>
              <a:t>lim </a:t>
            </a:r>
            <a:r>
              <a:rPr sz="3300" i="1" spc="135" dirty="0">
                <a:latin typeface="Times New Roman"/>
                <a:cs typeface="Times New Roman"/>
              </a:rPr>
              <a:t>G</a:t>
            </a:r>
            <a:r>
              <a:rPr sz="3300" spc="135" dirty="0">
                <a:latin typeface="Times New Roman"/>
                <a:cs typeface="Times New Roman"/>
              </a:rPr>
              <a:t>(</a:t>
            </a:r>
            <a:r>
              <a:rPr sz="3300" i="1" spc="135" dirty="0">
                <a:latin typeface="Times New Roman"/>
                <a:cs typeface="Times New Roman"/>
              </a:rPr>
              <a:t>x</a:t>
            </a:r>
            <a:r>
              <a:rPr sz="3300" spc="135" dirty="0">
                <a:latin typeface="Times New Roman"/>
                <a:cs typeface="Times New Roman"/>
              </a:rPr>
              <a:t>)</a:t>
            </a:r>
            <a:r>
              <a:rPr sz="3300" spc="-360" dirty="0">
                <a:latin typeface="Times New Roman"/>
                <a:cs typeface="Times New Roman"/>
              </a:rPr>
              <a:t> </a:t>
            </a:r>
            <a:r>
              <a:rPr sz="3300" spc="15" dirty="0">
                <a:latin typeface="Symbol"/>
                <a:cs typeface="Symbol"/>
              </a:rPr>
              <a:t></a:t>
            </a:r>
            <a:r>
              <a:rPr sz="3300" spc="-145" dirty="0">
                <a:latin typeface="Times New Roman"/>
                <a:cs typeface="Times New Roman"/>
              </a:rPr>
              <a:t> </a:t>
            </a:r>
            <a:r>
              <a:rPr sz="3300" spc="15" dirty="0">
                <a:latin typeface="Times New Roman"/>
                <a:cs typeface="Times New Roman"/>
              </a:rPr>
              <a:t>0	</a:t>
            </a:r>
            <a:r>
              <a:rPr sz="3300" spc="5" dirty="0">
                <a:latin typeface="Times New Roman"/>
                <a:cs typeface="Times New Roman"/>
              </a:rPr>
              <a:t>and	lim</a:t>
            </a:r>
            <a:r>
              <a:rPr sz="3300" spc="-480" dirty="0">
                <a:latin typeface="Times New Roman"/>
                <a:cs typeface="Times New Roman"/>
              </a:rPr>
              <a:t> </a:t>
            </a:r>
            <a:r>
              <a:rPr sz="3300" i="1" spc="135" dirty="0">
                <a:latin typeface="Times New Roman"/>
                <a:cs typeface="Times New Roman"/>
              </a:rPr>
              <a:t>G</a:t>
            </a:r>
            <a:r>
              <a:rPr sz="3300" spc="135" dirty="0">
                <a:latin typeface="Times New Roman"/>
                <a:cs typeface="Times New Roman"/>
              </a:rPr>
              <a:t>(</a:t>
            </a:r>
            <a:r>
              <a:rPr sz="3300" i="1" spc="135" dirty="0">
                <a:latin typeface="Times New Roman"/>
                <a:cs typeface="Times New Roman"/>
              </a:rPr>
              <a:t>x</a:t>
            </a:r>
            <a:r>
              <a:rPr sz="3300" spc="135" dirty="0">
                <a:latin typeface="Times New Roman"/>
                <a:cs typeface="Times New Roman"/>
              </a:rPr>
              <a:t>)</a:t>
            </a:r>
            <a:r>
              <a:rPr sz="3300" spc="-265" dirty="0">
                <a:latin typeface="Times New Roman"/>
                <a:cs typeface="Times New Roman"/>
              </a:rPr>
              <a:t> </a:t>
            </a:r>
            <a:r>
              <a:rPr sz="3300" spc="15" dirty="0">
                <a:latin typeface="Symbol"/>
                <a:cs typeface="Symbol"/>
              </a:rPr>
              <a:t></a:t>
            </a:r>
            <a:r>
              <a:rPr sz="3300" spc="-470" dirty="0">
                <a:latin typeface="Times New Roman"/>
                <a:cs typeface="Times New Roman"/>
              </a:rPr>
              <a:t> </a:t>
            </a:r>
            <a:r>
              <a:rPr sz="3300" spc="10" dirty="0">
                <a:latin typeface="Times New Roman"/>
                <a:cs typeface="Times New Roman"/>
              </a:rPr>
              <a:t>1.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49587" y="3318547"/>
            <a:ext cx="7396480" cy="3035935"/>
          </a:xfrm>
          <a:prstGeom prst="rect">
            <a:avLst/>
          </a:prstGeom>
        </p:spPr>
        <p:txBody>
          <a:bodyPr vert="horz" wrap="square" lIns="0" tIns="143510" rIns="0" bIns="0" rtlCol="0">
            <a:spAutoFit/>
          </a:bodyPr>
          <a:lstStyle/>
          <a:p>
            <a:pPr marL="806450" indent="-547370">
              <a:lnSpc>
                <a:spcPct val="100000"/>
              </a:lnSpc>
              <a:spcBef>
                <a:spcPts val="1130"/>
              </a:spcBef>
              <a:buAutoNum type="arabicPeriod" startAt="2"/>
              <a:tabLst>
                <a:tab pos="805815" algn="l"/>
                <a:tab pos="806450" algn="l"/>
              </a:tabLst>
            </a:pPr>
            <a:r>
              <a:rPr sz="3300" spc="10" dirty="0">
                <a:latin typeface="Times New Roman"/>
                <a:cs typeface="Times New Roman"/>
              </a:rPr>
              <a:t>Right-</a:t>
            </a:r>
            <a:r>
              <a:rPr sz="3300" spc="-25" dirty="0">
                <a:latin typeface="Times New Roman"/>
                <a:cs typeface="Times New Roman"/>
              </a:rPr>
              <a:t> </a:t>
            </a:r>
            <a:r>
              <a:rPr sz="3300" spc="5" dirty="0">
                <a:latin typeface="Times New Roman"/>
                <a:cs typeface="Times New Roman"/>
              </a:rPr>
              <a:t>continuous.</a:t>
            </a:r>
            <a:endParaRPr sz="3300">
              <a:latin typeface="Times New Roman"/>
              <a:cs typeface="Times New Roman"/>
            </a:endParaRPr>
          </a:p>
          <a:p>
            <a:pPr marL="779780" indent="-530225">
              <a:lnSpc>
                <a:spcPct val="100000"/>
              </a:lnSpc>
              <a:spcBef>
                <a:spcPts val="1045"/>
              </a:spcBef>
              <a:buAutoNum type="arabicPeriod" startAt="2"/>
              <a:tabLst>
                <a:tab pos="779780" algn="l"/>
                <a:tab pos="780415" algn="l"/>
              </a:tabLst>
            </a:pPr>
            <a:r>
              <a:rPr sz="3300" dirty="0">
                <a:latin typeface="Times New Roman"/>
                <a:cs typeface="Times New Roman"/>
              </a:rPr>
              <a:t>Non-decreasing.</a:t>
            </a:r>
            <a:endParaRPr sz="3300">
              <a:latin typeface="Times New Roman"/>
              <a:cs typeface="Times New Roman"/>
            </a:endParaRPr>
          </a:p>
          <a:p>
            <a:pPr marL="55880">
              <a:lnSpc>
                <a:spcPct val="100000"/>
              </a:lnSpc>
              <a:spcBef>
                <a:spcPts val="2670"/>
              </a:spcBef>
            </a:pPr>
            <a:r>
              <a:rPr sz="3200" spc="-5" dirty="0">
                <a:latin typeface="Times New Roman"/>
                <a:cs typeface="Times New Roman"/>
              </a:rPr>
              <a:t>is </a:t>
            </a:r>
            <a:r>
              <a:rPr sz="3200" dirty="0">
                <a:latin typeface="Times New Roman"/>
                <a:cs typeface="Times New Roman"/>
              </a:rPr>
              <a:t>a </a:t>
            </a:r>
            <a:r>
              <a:rPr sz="3200" spc="-10" dirty="0">
                <a:latin typeface="Times New Roman"/>
                <a:cs typeface="Times New Roman"/>
              </a:rPr>
              <a:t>legitimate cdf for </a:t>
            </a:r>
            <a:r>
              <a:rPr sz="3200" spc="-15" dirty="0">
                <a:latin typeface="Times New Roman"/>
                <a:cs typeface="Times New Roman"/>
              </a:rPr>
              <a:t>some random</a:t>
            </a:r>
            <a:r>
              <a:rPr sz="3200" spc="-114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variable.</a:t>
            </a:r>
            <a:endParaRPr sz="3200">
              <a:latin typeface="Times New Roman"/>
              <a:cs typeface="Times New Roman"/>
            </a:endParaRPr>
          </a:p>
          <a:p>
            <a:pPr marL="512445" indent="-462280">
              <a:lnSpc>
                <a:spcPct val="100000"/>
              </a:lnSpc>
              <a:spcBef>
                <a:spcPts val="665"/>
              </a:spcBef>
              <a:buClr>
                <a:srgbClr val="CC0000"/>
              </a:buClr>
              <a:buFont typeface="Wingdings"/>
              <a:buChar char=""/>
              <a:tabLst>
                <a:tab pos="512445" algn="l"/>
                <a:tab pos="513080" algn="l"/>
              </a:tabLst>
            </a:pPr>
            <a:r>
              <a:rPr sz="2700" spc="5" dirty="0">
                <a:latin typeface="Times New Roman"/>
                <a:cs typeface="Times New Roman"/>
              </a:rPr>
              <a:t>It </a:t>
            </a:r>
            <a:r>
              <a:rPr sz="2700" spc="10" dirty="0">
                <a:latin typeface="Times New Roman"/>
                <a:cs typeface="Times New Roman"/>
              </a:rPr>
              <a:t>suffices </a:t>
            </a:r>
            <a:r>
              <a:rPr sz="2700" spc="5" dirty="0">
                <a:latin typeface="Times New Roman"/>
                <a:cs typeface="Times New Roman"/>
              </a:rPr>
              <a:t>to </a:t>
            </a:r>
            <a:r>
              <a:rPr sz="2700" spc="10" dirty="0">
                <a:latin typeface="Times New Roman"/>
                <a:cs typeface="Times New Roman"/>
              </a:rPr>
              <a:t>check the </a:t>
            </a:r>
            <a:r>
              <a:rPr sz="2700" spc="15" dirty="0">
                <a:latin typeface="Times New Roman"/>
                <a:cs typeface="Times New Roman"/>
              </a:rPr>
              <a:t>above </a:t>
            </a:r>
            <a:r>
              <a:rPr sz="2700" spc="10" dirty="0">
                <a:latin typeface="Times New Roman"/>
                <a:cs typeface="Times New Roman"/>
              </a:rPr>
              <a:t>three properties</a:t>
            </a:r>
            <a:r>
              <a:rPr sz="2700" spc="180" dirty="0">
                <a:latin typeface="Times New Roman"/>
                <a:cs typeface="Times New Roman"/>
              </a:rPr>
              <a:t> </a:t>
            </a:r>
            <a:r>
              <a:rPr sz="2700" spc="10" dirty="0">
                <a:latin typeface="Times New Roman"/>
                <a:cs typeface="Times New Roman"/>
              </a:rPr>
              <a:t>for</a:t>
            </a:r>
            <a:endParaRPr sz="2700">
              <a:latin typeface="Times New Roman"/>
              <a:cs typeface="Times New Roman"/>
            </a:endParaRPr>
          </a:p>
          <a:p>
            <a:pPr marL="512445">
              <a:lnSpc>
                <a:spcPct val="100000"/>
              </a:lnSpc>
              <a:spcBef>
                <a:spcPts val="50"/>
              </a:spcBef>
            </a:pPr>
            <a:r>
              <a:rPr sz="2700" i="1" spc="10" dirty="0">
                <a:latin typeface="Times New Roman"/>
                <a:cs typeface="Times New Roman"/>
              </a:rPr>
              <a:t>F</a:t>
            </a:r>
            <a:r>
              <a:rPr sz="2700" i="1" spc="15" baseline="-18518" dirty="0">
                <a:latin typeface="Times New Roman"/>
                <a:cs typeface="Times New Roman"/>
              </a:rPr>
              <a:t>X</a:t>
            </a:r>
            <a:r>
              <a:rPr sz="2700" spc="10" dirty="0">
                <a:latin typeface="Times New Roman"/>
                <a:cs typeface="Times New Roman"/>
              </a:rPr>
              <a:t>(</a:t>
            </a:r>
            <a:r>
              <a:rPr sz="2700" i="1" spc="10" dirty="0">
                <a:latin typeface="Times New Roman"/>
                <a:cs typeface="Times New Roman"/>
              </a:rPr>
              <a:t>x</a:t>
            </a:r>
            <a:r>
              <a:rPr sz="2700" spc="10" dirty="0">
                <a:latin typeface="Times New Roman"/>
                <a:cs typeface="Times New Roman"/>
              </a:rPr>
              <a:t>) </a:t>
            </a:r>
            <a:r>
              <a:rPr sz="2700" spc="5" dirty="0">
                <a:latin typeface="Times New Roman"/>
                <a:cs typeface="Times New Roman"/>
              </a:rPr>
              <a:t>to </a:t>
            </a:r>
            <a:r>
              <a:rPr sz="2700" spc="15" dirty="0">
                <a:latin typeface="Times New Roman"/>
                <a:cs typeface="Times New Roman"/>
              </a:rPr>
              <a:t>well-define </a:t>
            </a:r>
            <a:r>
              <a:rPr sz="2700" dirty="0">
                <a:latin typeface="Times New Roman"/>
                <a:cs typeface="Times New Roman"/>
              </a:rPr>
              <a:t>a </a:t>
            </a:r>
            <a:r>
              <a:rPr sz="2700" spc="10" dirty="0">
                <a:latin typeface="Times New Roman"/>
                <a:cs typeface="Times New Roman"/>
              </a:rPr>
              <a:t>random</a:t>
            </a:r>
            <a:r>
              <a:rPr sz="2700" spc="120" dirty="0">
                <a:latin typeface="Times New Roman"/>
                <a:cs typeface="Times New Roman"/>
              </a:rPr>
              <a:t> </a:t>
            </a:r>
            <a:r>
              <a:rPr sz="2700" spc="10" dirty="0">
                <a:latin typeface="Times New Roman"/>
                <a:cs typeface="Times New Roman"/>
              </a:rPr>
              <a:t>variable.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490855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5" dirty="0"/>
              <a:t>A1.2: Random</a:t>
            </a:r>
            <a:r>
              <a:rPr sz="4000" spc="-75" dirty="0"/>
              <a:t> </a:t>
            </a:r>
            <a:r>
              <a:rPr sz="4000" dirty="0"/>
              <a:t>Variable</a:t>
            </a:r>
            <a:endParaRPr sz="4000"/>
          </a:p>
        </p:txBody>
      </p:sp>
      <p:sp>
        <p:nvSpPr>
          <p:cNvPr id="5" name="object 5"/>
          <p:cNvSpPr txBox="1"/>
          <p:nvPr/>
        </p:nvSpPr>
        <p:spPr>
          <a:xfrm>
            <a:off x="1189687" y="3759530"/>
            <a:ext cx="8258175" cy="158051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509270" marR="5080" indent="-93980">
              <a:lnSpc>
                <a:spcPts val="3790"/>
              </a:lnSpc>
              <a:spcBef>
                <a:spcPts val="270"/>
              </a:spcBef>
            </a:pPr>
            <a:r>
              <a:rPr sz="3200" spc="-5" dirty="0">
                <a:latin typeface="Times New Roman"/>
                <a:cs typeface="Times New Roman"/>
              </a:rPr>
              <a:t>is </a:t>
            </a:r>
            <a:r>
              <a:rPr sz="3200" spc="-10" dirty="0">
                <a:latin typeface="Times New Roman"/>
                <a:cs typeface="Times New Roman"/>
              </a:rPr>
              <a:t>called the </a:t>
            </a:r>
            <a:r>
              <a:rPr sz="3200" i="1" spc="-15" dirty="0">
                <a:latin typeface="Times New Roman"/>
                <a:cs typeface="Times New Roman"/>
              </a:rPr>
              <a:t>probability </a:t>
            </a:r>
            <a:r>
              <a:rPr sz="3200" i="1" spc="-10" dirty="0">
                <a:latin typeface="Times New Roman"/>
                <a:cs typeface="Times New Roman"/>
              </a:rPr>
              <a:t>density function </a:t>
            </a:r>
            <a:r>
              <a:rPr sz="3200" spc="-15" dirty="0">
                <a:latin typeface="Times New Roman"/>
                <a:cs typeface="Times New Roman"/>
              </a:rPr>
              <a:t>(pdf) </a:t>
            </a:r>
            <a:r>
              <a:rPr sz="3200" spc="-10" dirty="0">
                <a:latin typeface="Times New Roman"/>
                <a:cs typeface="Times New Roman"/>
              </a:rPr>
              <a:t>of  </a:t>
            </a:r>
            <a:r>
              <a:rPr sz="3200" spc="-15" dirty="0">
                <a:latin typeface="Times New Roman"/>
                <a:cs typeface="Times New Roman"/>
              </a:rPr>
              <a:t>random </a:t>
            </a:r>
            <a:r>
              <a:rPr sz="3200" spc="-10" dirty="0">
                <a:latin typeface="Times New Roman"/>
                <a:cs typeface="Times New Roman"/>
              </a:rPr>
              <a:t>variable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i="1" spc="-10" dirty="0">
                <a:latin typeface="Times New Roman"/>
                <a:cs typeface="Times New Roman"/>
              </a:rPr>
              <a:t>X</a:t>
            </a:r>
            <a:r>
              <a:rPr sz="3200" spc="-10" dirty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3200" dirty="0">
                <a:solidFill>
                  <a:srgbClr val="003366"/>
                </a:solidFill>
                <a:latin typeface="Wingdings"/>
                <a:cs typeface="Wingdings"/>
              </a:rPr>
              <a:t></a:t>
            </a:r>
            <a:r>
              <a:rPr sz="3200" dirty="0">
                <a:solidFill>
                  <a:srgbClr val="003366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If </a:t>
            </a:r>
            <a:r>
              <a:rPr sz="3200" spc="-10" dirty="0">
                <a:latin typeface="Times New Roman"/>
                <a:cs typeface="Times New Roman"/>
              </a:rPr>
              <a:t>the pdf of </a:t>
            </a:r>
            <a:r>
              <a:rPr sz="3200" i="1" dirty="0">
                <a:latin typeface="Times New Roman"/>
                <a:cs typeface="Times New Roman"/>
              </a:rPr>
              <a:t>X </a:t>
            </a:r>
            <a:r>
              <a:rPr sz="3200" spc="-15" dirty="0">
                <a:latin typeface="Times New Roman"/>
                <a:cs typeface="Times New Roman"/>
              </a:rPr>
              <a:t>exists,</a:t>
            </a:r>
            <a:r>
              <a:rPr sz="3200" spc="17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then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84842" y="2826988"/>
            <a:ext cx="175895" cy="7404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4650" spc="-300" dirty="0">
                <a:latin typeface="Symbol"/>
                <a:cs typeface="Symbol"/>
              </a:rPr>
              <a:t></a:t>
            </a:r>
            <a:endParaRPr sz="46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09314" y="3285773"/>
            <a:ext cx="30226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90" dirty="0">
                <a:latin typeface="Symbol"/>
                <a:cs typeface="Symbol"/>
              </a:rPr>
              <a:t></a:t>
            </a:r>
            <a:r>
              <a:rPr sz="1650" dirty="0">
                <a:latin typeface="Symbol"/>
                <a:cs typeface="Symbol"/>
              </a:rPr>
              <a:t>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4287" y="2031314"/>
            <a:ext cx="6741795" cy="1007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03366"/>
                </a:solidFill>
                <a:latin typeface="Wingdings"/>
                <a:cs typeface="Wingdings"/>
              </a:rPr>
              <a:t></a:t>
            </a:r>
            <a:r>
              <a:rPr sz="3200" dirty="0">
                <a:solidFill>
                  <a:srgbClr val="0033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 </a:t>
            </a:r>
            <a:r>
              <a:rPr sz="3200" spc="-15" dirty="0">
                <a:latin typeface="Times New Roman"/>
                <a:cs typeface="Times New Roman"/>
              </a:rPr>
              <a:t>non-negative </a:t>
            </a:r>
            <a:r>
              <a:rPr sz="3200" spc="-10" dirty="0">
                <a:latin typeface="Times New Roman"/>
                <a:cs typeface="Times New Roman"/>
              </a:rPr>
              <a:t>function </a:t>
            </a:r>
            <a:r>
              <a:rPr sz="3200" i="1" spc="-5" dirty="0">
                <a:latin typeface="Times New Roman"/>
                <a:cs typeface="Times New Roman"/>
              </a:rPr>
              <a:t>f</a:t>
            </a:r>
            <a:r>
              <a:rPr sz="3150" i="1" spc="-7" baseline="-18518" dirty="0">
                <a:latin typeface="Times New Roman"/>
                <a:cs typeface="Times New Roman"/>
              </a:rPr>
              <a:t>X</a:t>
            </a:r>
            <a:r>
              <a:rPr sz="3200" spc="-5" dirty="0">
                <a:latin typeface="Times New Roman"/>
                <a:cs typeface="Times New Roman"/>
              </a:rPr>
              <a:t>(</a:t>
            </a:r>
            <a:r>
              <a:rPr sz="3200" i="1" spc="-5" dirty="0">
                <a:latin typeface="Times New Roman"/>
                <a:cs typeface="Times New Roman"/>
              </a:rPr>
              <a:t>x</a:t>
            </a:r>
            <a:r>
              <a:rPr sz="3200" spc="-5" dirty="0">
                <a:latin typeface="Times New Roman"/>
                <a:cs typeface="Times New Roman"/>
              </a:rPr>
              <a:t>)</a:t>
            </a:r>
            <a:r>
              <a:rPr sz="3200" spc="16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satisfies</a:t>
            </a:r>
            <a:endParaRPr sz="3200">
              <a:latin typeface="Times New Roman"/>
              <a:cs typeface="Times New Roman"/>
            </a:endParaRPr>
          </a:p>
          <a:p>
            <a:pPr marL="1204595" algn="ctr">
              <a:lnSpc>
                <a:spcPct val="100000"/>
              </a:lnSpc>
              <a:spcBef>
                <a:spcPts val="1905"/>
              </a:spcBef>
            </a:pPr>
            <a:r>
              <a:rPr sz="1650" i="1" dirty="0">
                <a:latin typeface="Times New Roman"/>
                <a:cs typeface="Times New Roman"/>
              </a:rPr>
              <a:t>x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59753" y="3163133"/>
            <a:ext cx="15367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i="1" dirty="0">
                <a:latin typeface="Times New Roman"/>
                <a:cs typeface="Times New Roman"/>
              </a:rPr>
              <a:t>X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12332" y="2891580"/>
            <a:ext cx="1078230" cy="4883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362585" algn="l"/>
              </a:tabLst>
            </a:pPr>
            <a:r>
              <a:rPr sz="3000" i="1" spc="5" dirty="0">
                <a:latin typeface="Times New Roman"/>
                <a:cs typeface="Times New Roman"/>
              </a:rPr>
              <a:t>f	</a:t>
            </a:r>
            <a:r>
              <a:rPr sz="3000" spc="75" dirty="0">
                <a:latin typeface="Times New Roman"/>
                <a:cs typeface="Times New Roman"/>
              </a:rPr>
              <a:t>(</a:t>
            </a:r>
            <a:r>
              <a:rPr sz="3000" i="1" spc="195" dirty="0">
                <a:latin typeface="Times New Roman"/>
                <a:cs typeface="Times New Roman"/>
              </a:rPr>
              <a:t>t</a:t>
            </a:r>
            <a:r>
              <a:rPr sz="3000" spc="65" dirty="0">
                <a:latin typeface="Times New Roman"/>
                <a:cs typeface="Times New Roman"/>
              </a:rPr>
              <a:t>)</a:t>
            </a:r>
            <a:r>
              <a:rPr sz="3000" i="1" spc="5" dirty="0">
                <a:latin typeface="Times New Roman"/>
                <a:cs typeface="Times New Roman"/>
              </a:rPr>
              <a:t>dt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36500" y="2891580"/>
            <a:ext cx="1873885" cy="4883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915669" algn="l"/>
              </a:tabLst>
            </a:pPr>
            <a:r>
              <a:rPr sz="3000" spc="5" dirty="0">
                <a:latin typeface="Times New Roman"/>
                <a:cs typeface="Times New Roman"/>
              </a:rPr>
              <a:t>Pr(</a:t>
            </a:r>
            <a:r>
              <a:rPr sz="3000" spc="-355" dirty="0">
                <a:latin typeface="Times New Roman"/>
                <a:cs typeface="Times New Roman"/>
              </a:rPr>
              <a:t> </a:t>
            </a:r>
            <a:r>
              <a:rPr sz="3000" i="1" spc="15" dirty="0">
                <a:latin typeface="Times New Roman"/>
                <a:cs typeface="Times New Roman"/>
              </a:rPr>
              <a:t>X	</a:t>
            </a:r>
            <a:r>
              <a:rPr sz="3000" spc="15" dirty="0">
                <a:latin typeface="Symbol"/>
                <a:cs typeface="Symbol"/>
              </a:rPr>
              <a:t>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i="1" spc="80" dirty="0">
                <a:latin typeface="Times New Roman"/>
                <a:cs typeface="Times New Roman"/>
              </a:rPr>
              <a:t>x</a:t>
            </a:r>
            <a:r>
              <a:rPr sz="3000" spc="80" dirty="0">
                <a:latin typeface="Times New Roman"/>
                <a:cs typeface="Times New Roman"/>
              </a:rPr>
              <a:t>)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spc="15" dirty="0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902271" y="5986624"/>
            <a:ext cx="1140460" cy="0"/>
          </a:xfrm>
          <a:custGeom>
            <a:avLst/>
            <a:gdLst/>
            <a:ahLst/>
            <a:cxnLst/>
            <a:rect l="l" t="t" r="r" b="b"/>
            <a:pathLst>
              <a:path w="1140460">
                <a:moveTo>
                  <a:pt x="0" y="0"/>
                </a:moveTo>
                <a:lnTo>
                  <a:pt x="1140460" y="0"/>
                </a:lnTo>
              </a:path>
            </a:pathLst>
          </a:custGeom>
          <a:ln w="174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23276" y="5715042"/>
            <a:ext cx="153670" cy="277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i="1" dirty="0">
                <a:latin typeface="Times New Roman"/>
                <a:cs typeface="Times New Roman"/>
              </a:rPr>
              <a:t>X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17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01569" y="5956450"/>
            <a:ext cx="153670" cy="277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i="1" dirty="0">
                <a:latin typeface="Times New Roman"/>
                <a:cs typeface="Times New Roman"/>
              </a:rPr>
              <a:t>X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75185" y="5984859"/>
            <a:ext cx="383540" cy="487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00" spc="-15" dirty="0">
                <a:latin typeface="Symbol"/>
                <a:cs typeface="Symbol"/>
              </a:rPr>
              <a:t></a:t>
            </a:r>
            <a:r>
              <a:rPr sz="3000" i="1" spc="10" dirty="0">
                <a:latin typeface="Times New Roman"/>
                <a:cs typeface="Times New Roman"/>
              </a:rPr>
              <a:t>x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10360" y="5444099"/>
            <a:ext cx="1123950" cy="487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28650" algn="l"/>
              </a:tabLst>
            </a:pPr>
            <a:r>
              <a:rPr sz="3000" dirty="0">
                <a:latin typeface="Symbol"/>
                <a:cs typeface="Symbol"/>
              </a:rPr>
              <a:t></a:t>
            </a:r>
            <a:r>
              <a:rPr sz="3000" i="1" dirty="0">
                <a:latin typeface="Times New Roman"/>
                <a:cs typeface="Times New Roman"/>
              </a:rPr>
              <a:t>F	</a:t>
            </a:r>
            <a:r>
              <a:rPr sz="3000" spc="10" dirty="0">
                <a:latin typeface="Times New Roman"/>
                <a:cs typeface="Times New Roman"/>
              </a:rPr>
              <a:t>(</a:t>
            </a:r>
            <a:r>
              <a:rPr sz="3000" spc="-535" dirty="0">
                <a:latin typeface="Times New Roman"/>
                <a:cs typeface="Times New Roman"/>
              </a:rPr>
              <a:t> </a:t>
            </a:r>
            <a:r>
              <a:rPr sz="3000" i="1" spc="80" dirty="0">
                <a:latin typeface="Times New Roman"/>
                <a:cs typeface="Times New Roman"/>
              </a:rPr>
              <a:t>x</a:t>
            </a:r>
            <a:r>
              <a:rPr sz="3000" spc="80" dirty="0">
                <a:latin typeface="Times New Roman"/>
                <a:cs typeface="Times New Roman"/>
              </a:rPr>
              <a:t>)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54129" y="5685528"/>
            <a:ext cx="1161415" cy="487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63220" algn="l"/>
              </a:tabLst>
            </a:pPr>
            <a:r>
              <a:rPr sz="3000" i="1" spc="5" dirty="0">
                <a:latin typeface="Times New Roman"/>
                <a:cs typeface="Times New Roman"/>
              </a:rPr>
              <a:t>f	</a:t>
            </a:r>
            <a:r>
              <a:rPr sz="3000" spc="10" dirty="0">
                <a:latin typeface="Times New Roman"/>
                <a:cs typeface="Times New Roman"/>
              </a:rPr>
              <a:t>(</a:t>
            </a:r>
            <a:r>
              <a:rPr sz="3000" spc="-665" dirty="0">
                <a:latin typeface="Times New Roman"/>
                <a:cs typeface="Times New Roman"/>
              </a:rPr>
              <a:t> </a:t>
            </a:r>
            <a:r>
              <a:rPr sz="3000" i="1" spc="80" dirty="0">
                <a:latin typeface="Times New Roman"/>
                <a:cs typeface="Times New Roman"/>
              </a:rPr>
              <a:t>x</a:t>
            </a:r>
            <a:r>
              <a:rPr sz="3000" spc="80" dirty="0">
                <a:latin typeface="Times New Roman"/>
                <a:cs typeface="Times New Roman"/>
              </a:rPr>
              <a:t>) </a:t>
            </a:r>
            <a:r>
              <a:rPr sz="3000" spc="15" dirty="0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490855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5" dirty="0"/>
              <a:t>A1.2: Random</a:t>
            </a:r>
            <a:r>
              <a:rPr sz="4000" spc="-75" dirty="0"/>
              <a:t> </a:t>
            </a:r>
            <a:r>
              <a:rPr sz="4000" dirty="0"/>
              <a:t>Variable</a:t>
            </a:r>
            <a:endParaRPr sz="4000"/>
          </a:p>
        </p:txBody>
      </p:sp>
      <p:sp>
        <p:nvSpPr>
          <p:cNvPr id="14" name="object 14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18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9687" y="2031314"/>
            <a:ext cx="50812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03366"/>
                </a:solidFill>
                <a:latin typeface="Wingdings"/>
                <a:cs typeface="Wingdings"/>
              </a:rPr>
              <a:t></a:t>
            </a:r>
            <a:r>
              <a:rPr sz="3200" dirty="0">
                <a:solidFill>
                  <a:srgbClr val="003366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It is </a:t>
            </a:r>
            <a:r>
              <a:rPr sz="3200" spc="-10" dirty="0">
                <a:latin typeface="Times New Roman"/>
                <a:cs typeface="Times New Roman"/>
              </a:rPr>
              <a:t>not necessarily true</a:t>
            </a:r>
            <a:r>
              <a:rPr sz="3200" spc="12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that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87687" y="2600810"/>
            <a:ext cx="718820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4345" indent="-462280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Wingdings"/>
              <a:buChar char=""/>
              <a:tabLst>
                <a:tab pos="474345" algn="l"/>
                <a:tab pos="474980" algn="l"/>
              </a:tabLst>
            </a:pPr>
            <a:r>
              <a:rPr sz="2700" spc="10" dirty="0">
                <a:latin typeface="Times New Roman"/>
                <a:cs typeface="Times New Roman"/>
              </a:rPr>
              <a:t>If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98541" y="3606650"/>
            <a:ext cx="5672455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10" dirty="0">
                <a:latin typeface="Times New Roman"/>
                <a:cs typeface="Times New Roman"/>
              </a:rPr>
              <a:t>then the pdf of </a:t>
            </a:r>
            <a:r>
              <a:rPr sz="2700" i="1" dirty="0">
                <a:latin typeface="Times New Roman"/>
                <a:cs typeface="Times New Roman"/>
              </a:rPr>
              <a:t>X </a:t>
            </a:r>
            <a:r>
              <a:rPr sz="2700" spc="10" dirty="0">
                <a:latin typeface="Times New Roman"/>
                <a:cs typeface="Times New Roman"/>
              </a:rPr>
              <a:t>exists and </a:t>
            </a:r>
            <a:r>
              <a:rPr sz="2700" spc="15" dirty="0">
                <a:latin typeface="Times New Roman"/>
                <a:cs typeface="Times New Roman"/>
              </a:rPr>
              <a:t>equals</a:t>
            </a:r>
            <a:r>
              <a:rPr sz="2700" spc="150" dirty="0">
                <a:latin typeface="Times New Roman"/>
                <a:cs typeface="Times New Roman"/>
              </a:rPr>
              <a:t> </a:t>
            </a:r>
            <a:r>
              <a:rPr sz="2700" i="1" spc="10" dirty="0">
                <a:latin typeface="Times New Roman"/>
                <a:cs typeface="Times New Roman"/>
              </a:rPr>
              <a:t>f</a:t>
            </a:r>
            <a:r>
              <a:rPr sz="2700" i="1" spc="15" baseline="-18518" dirty="0">
                <a:latin typeface="Times New Roman"/>
                <a:cs typeface="Times New Roman"/>
              </a:rPr>
              <a:t>X</a:t>
            </a:r>
            <a:r>
              <a:rPr sz="2700" spc="10" dirty="0">
                <a:latin typeface="Times New Roman"/>
                <a:cs typeface="Times New Roman"/>
              </a:rPr>
              <a:t>(</a:t>
            </a:r>
            <a:r>
              <a:rPr sz="2700" i="1" spc="10" dirty="0">
                <a:latin typeface="Times New Roman"/>
                <a:cs typeface="Times New Roman"/>
              </a:rPr>
              <a:t>x</a:t>
            </a:r>
            <a:r>
              <a:rPr sz="2700" spc="10" dirty="0">
                <a:latin typeface="Times New Roman"/>
                <a:cs typeface="Times New Roman"/>
              </a:rPr>
              <a:t>).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37735" y="2893998"/>
            <a:ext cx="10223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latin typeface="Times New Roman"/>
                <a:cs typeface="Times New Roman"/>
              </a:rPr>
              <a:t>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31923" y="3109209"/>
            <a:ext cx="127635" cy="2254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00" i="1" spc="5" dirty="0">
                <a:latin typeface="Times New Roman"/>
                <a:cs typeface="Times New Roman"/>
              </a:rPr>
              <a:t>X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95365" y="2917444"/>
            <a:ext cx="930910" cy="6064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  <a:tabLst>
                <a:tab pos="343535" algn="l"/>
                <a:tab pos="904875" algn="l"/>
              </a:tabLst>
            </a:pPr>
            <a:r>
              <a:rPr sz="13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30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	</a:t>
            </a:r>
            <a:endParaRPr sz="1300">
              <a:latin typeface="Times New Roman"/>
              <a:cs typeface="Times New Roman"/>
            </a:endParaRPr>
          </a:p>
          <a:p>
            <a:pPr marR="1270" algn="ctr">
              <a:lnSpc>
                <a:spcPct val="100000"/>
              </a:lnSpc>
              <a:spcBef>
                <a:spcPts val="120"/>
              </a:spcBef>
            </a:pPr>
            <a:r>
              <a:rPr sz="2400" spc="-10" dirty="0">
                <a:latin typeface="Symbol"/>
                <a:cs typeface="Symbol"/>
              </a:rPr>
              <a:t></a:t>
            </a:r>
            <a:r>
              <a:rPr sz="2400" i="1" spc="-10" dirty="0"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11864" y="2702218"/>
            <a:ext cx="89725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01015" algn="l"/>
              </a:tabLst>
            </a:pPr>
            <a:r>
              <a:rPr sz="2400" spc="-10" dirty="0">
                <a:latin typeface="Symbol"/>
                <a:cs typeface="Symbol"/>
              </a:rPr>
              <a:t></a:t>
            </a:r>
            <a:r>
              <a:rPr sz="2400" i="1" spc="-10" dirty="0">
                <a:latin typeface="Times New Roman"/>
                <a:cs typeface="Times New Roman"/>
              </a:rPr>
              <a:t>F	</a:t>
            </a:r>
            <a:r>
              <a:rPr sz="2400" dirty="0">
                <a:latin typeface="Times New Roman"/>
                <a:cs typeface="Times New Roman"/>
              </a:rPr>
              <a:t>(</a:t>
            </a:r>
            <a:r>
              <a:rPr sz="2400" spc="-440" dirty="0">
                <a:latin typeface="Times New Roman"/>
                <a:cs typeface="Times New Roman"/>
              </a:rPr>
              <a:t> </a:t>
            </a:r>
            <a:r>
              <a:rPr sz="2400" i="1" spc="55" dirty="0">
                <a:latin typeface="Times New Roman"/>
                <a:cs typeface="Times New Roman"/>
              </a:rPr>
              <a:t>x</a:t>
            </a:r>
            <a:r>
              <a:rPr sz="2400" spc="55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14870" y="2893998"/>
            <a:ext cx="92646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0830" algn="l"/>
              </a:tabLst>
            </a:pPr>
            <a:r>
              <a:rPr sz="2400" i="1" dirty="0">
                <a:latin typeface="Times New Roman"/>
                <a:cs typeface="Times New Roman"/>
              </a:rPr>
              <a:t>f	</a:t>
            </a:r>
            <a:r>
              <a:rPr sz="2400" dirty="0">
                <a:latin typeface="Times New Roman"/>
                <a:cs typeface="Times New Roman"/>
              </a:rPr>
              <a:t>(</a:t>
            </a:r>
            <a:r>
              <a:rPr sz="2400" spc="-400" dirty="0">
                <a:latin typeface="Times New Roman"/>
                <a:cs typeface="Times New Roman"/>
              </a:rPr>
              <a:t> </a:t>
            </a:r>
            <a:r>
              <a:rPr sz="2400" i="1" spc="55" dirty="0">
                <a:latin typeface="Times New Roman"/>
                <a:cs typeface="Times New Roman"/>
              </a:rPr>
              <a:t>x</a:t>
            </a:r>
            <a:r>
              <a:rPr sz="2400" spc="55" dirty="0">
                <a:latin typeface="Times New Roman"/>
                <a:cs typeface="Times New Roman"/>
              </a:rPr>
              <a:t>)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Symbol"/>
                <a:cs typeface="Symbol"/>
              </a:rPr>
              <a:t></a:t>
            </a:r>
            <a:endParaRPr sz="24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454152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5" dirty="0"/>
              <a:t>A1.2: Random</a:t>
            </a:r>
            <a:r>
              <a:rPr sz="4000" spc="-75" dirty="0"/>
              <a:t> </a:t>
            </a:r>
            <a:r>
              <a:rPr sz="4000" dirty="0"/>
              <a:t>Vector</a:t>
            </a:r>
            <a:endParaRPr sz="4000"/>
          </a:p>
        </p:txBody>
      </p:sp>
      <p:sp>
        <p:nvSpPr>
          <p:cNvPr id="7" name="object 7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19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64287" y="2031314"/>
            <a:ext cx="8728710" cy="424688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534670" marR="857250" indent="-497205">
              <a:lnSpc>
                <a:spcPts val="3790"/>
              </a:lnSpc>
              <a:spcBef>
                <a:spcPts val="270"/>
              </a:spcBef>
              <a:buClr>
                <a:srgbClr val="003366"/>
              </a:buClr>
              <a:buFont typeface="Wingdings"/>
              <a:buChar char=""/>
              <a:tabLst>
                <a:tab pos="535305" algn="l"/>
              </a:tabLst>
            </a:pPr>
            <a:r>
              <a:rPr sz="3200" spc="-15" dirty="0">
                <a:latin typeface="Times New Roman"/>
                <a:cs typeface="Times New Roman"/>
              </a:rPr>
              <a:t>We </a:t>
            </a:r>
            <a:r>
              <a:rPr sz="3200" spc="-10" dirty="0">
                <a:latin typeface="Times New Roman"/>
                <a:cs typeface="Times New Roman"/>
              </a:rPr>
              <a:t>can </a:t>
            </a:r>
            <a:r>
              <a:rPr sz="3200" spc="-15" dirty="0">
                <a:latin typeface="Times New Roman"/>
                <a:cs typeface="Times New Roman"/>
              </a:rPr>
              <a:t>extend </a:t>
            </a:r>
            <a:r>
              <a:rPr sz="3200" dirty="0">
                <a:latin typeface="Times New Roman"/>
                <a:cs typeface="Times New Roman"/>
              </a:rPr>
              <a:t>a </a:t>
            </a:r>
            <a:r>
              <a:rPr sz="3200" spc="-15" dirty="0">
                <a:latin typeface="Times New Roman"/>
                <a:cs typeface="Times New Roman"/>
              </a:rPr>
              <a:t>random variable </a:t>
            </a:r>
            <a:r>
              <a:rPr sz="3200" spc="-5" dirty="0">
                <a:latin typeface="Times New Roman"/>
                <a:cs typeface="Times New Roman"/>
              </a:rPr>
              <a:t>to </a:t>
            </a:r>
            <a:r>
              <a:rPr sz="3200" dirty="0">
                <a:latin typeface="Times New Roman"/>
                <a:cs typeface="Times New Roman"/>
              </a:rPr>
              <a:t>a </a:t>
            </a:r>
            <a:r>
              <a:rPr sz="3200" spc="-15" dirty="0">
                <a:latin typeface="Times New Roman"/>
                <a:cs typeface="Times New Roman"/>
              </a:rPr>
              <a:t>(multi-  dimensional) random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vector.</a:t>
            </a:r>
            <a:endParaRPr sz="3200">
              <a:latin typeface="Times New Roman"/>
              <a:cs typeface="Times New Roman"/>
            </a:endParaRPr>
          </a:p>
          <a:p>
            <a:pPr marL="997585" marR="777240" lvl="1" indent="-462280">
              <a:lnSpc>
                <a:spcPct val="101499"/>
              </a:lnSpc>
              <a:spcBef>
                <a:spcPts val="500"/>
              </a:spcBef>
              <a:buClr>
                <a:srgbClr val="CC0000"/>
              </a:buClr>
              <a:buFont typeface="Wingdings"/>
              <a:buChar char=""/>
              <a:tabLst>
                <a:tab pos="997585" algn="l"/>
                <a:tab pos="998219" algn="l"/>
              </a:tabLst>
            </a:pPr>
            <a:r>
              <a:rPr sz="2700" spc="15" dirty="0">
                <a:latin typeface="Times New Roman"/>
                <a:cs typeface="Times New Roman"/>
              </a:rPr>
              <a:t>For two </a:t>
            </a:r>
            <a:r>
              <a:rPr sz="2700" spc="10" dirty="0">
                <a:latin typeface="Times New Roman"/>
                <a:cs typeface="Times New Roman"/>
              </a:rPr>
              <a:t>random variables </a:t>
            </a:r>
            <a:r>
              <a:rPr sz="2700" i="1" dirty="0">
                <a:latin typeface="Times New Roman"/>
                <a:cs typeface="Times New Roman"/>
              </a:rPr>
              <a:t>X </a:t>
            </a:r>
            <a:r>
              <a:rPr sz="2700" spc="10" dirty="0">
                <a:latin typeface="Times New Roman"/>
                <a:cs typeface="Times New Roman"/>
              </a:rPr>
              <a:t>and </a:t>
            </a:r>
            <a:r>
              <a:rPr sz="2700" i="1" spc="15" dirty="0">
                <a:latin typeface="Times New Roman"/>
                <a:cs typeface="Times New Roman"/>
              </a:rPr>
              <a:t>Y</a:t>
            </a:r>
            <a:r>
              <a:rPr sz="2700" spc="15" dirty="0">
                <a:latin typeface="Times New Roman"/>
                <a:cs typeface="Times New Roman"/>
              </a:rPr>
              <a:t>, </a:t>
            </a:r>
            <a:r>
              <a:rPr sz="2700" spc="10" dirty="0">
                <a:latin typeface="Times New Roman"/>
                <a:cs typeface="Times New Roman"/>
              </a:rPr>
              <a:t>the </a:t>
            </a:r>
            <a:r>
              <a:rPr sz="2700" spc="15" dirty="0">
                <a:latin typeface="Times New Roman"/>
                <a:cs typeface="Times New Roman"/>
              </a:rPr>
              <a:t>joint </a:t>
            </a:r>
            <a:r>
              <a:rPr sz="2700" spc="10" dirty="0">
                <a:latin typeface="Times New Roman"/>
                <a:cs typeface="Times New Roman"/>
              </a:rPr>
              <a:t>cdf </a:t>
            </a:r>
            <a:r>
              <a:rPr sz="2700" spc="5" dirty="0">
                <a:latin typeface="Times New Roman"/>
                <a:cs typeface="Times New Roman"/>
              </a:rPr>
              <a:t>is  </a:t>
            </a:r>
            <a:r>
              <a:rPr sz="2700" spc="10" dirty="0">
                <a:latin typeface="Times New Roman"/>
                <a:cs typeface="Times New Roman"/>
              </a:rPr>
              <a:t>defined</a:t>
            </a:r>
            <a:r>
              <a:rPr sz="2700" spc="25" dirty="0">
                <a:latin typeface="Times New Roman"/>
                <a:cs typeface="Times New Roman"/>
              </a:rPr>
              <a:t> </a:t>
            </a:r>
            <a:r>
              <a:rPr sz="2700" spc="10" dirty="0">
                <a:latin typeface="Times New Roman"/>
                <a:cs typeface="Times New Roman"/>
              </a:rPr>
              <a:t>as:</a:t>
            </a:r>
            <a:endParaRPr sz="2700">
              <a:latin typeface="Times New Roman"/>
              <a:cs typeface="Times New Roman"/>
            </a:endParaRPr>
          </a:p>
          <a:p>
            <a:pPr marL="1193165">
              <a:lnSpc>
                <a:spcPct val="100000"/>
              </a:lnSpc>
              <a:spcBef>
                <a:spcPts val="550"/>
              </a:spcBef>
              <a:tabLst>
                <a:tab pos="3736975" algn="l"/>
                <a:tab pos="4347210" algn="l"/>
                <a:tab pos="4991735" algn="l"/>
                <a:tab pos="5318125" algn="l"/>
              </a:tabLst>
            </a:pPr>
            <a:r>
              <a:rPr sz="2750" i="1" spc="-40" dirty="0">
                <a:latin typeface="Times New Roman"/>
                <a:cs typeface="Times New Roman"/>
              </a:rPr>
              <a:t>F</a:t>
            </a:r>
            <a:r>
              <a:rPr sz="2400" i="1" spc="-60" baseline="-24305" dirty="0">
                <a:latin typeface="Times New Roman"/>
                <a:cs typeface="Times New Roman"/>
              </a:rPr>
              <a:t>X </a:t>
            </a:r>
            <a:r>
              <a:rPr sz="2400" spc="-60" baseline="-24305" dirty="0">
                <a:latin typeface="Times New Roman"/>
                <a:cs typeface="Times New Roman"/>
              </a:rPr>
              <a:t>,</a:t>
            </a:r>
            <a:r>
              <a:rPr sz="2400" i="1" spc="-60" baseline="-24305" dirty="0">
                <a:latin typeface="Times New Roman"/>
                <a:cs typeface="Times New Roman"/>
              </a:rPr>
              <a:t>Y </a:t>
            </a:r>
            <a:r>
              <a:rPr sz="2750" spc="-5" dirty="0">
                <a:latin typeface="Times New Roman"/>
                <a:cs typeface="Times New Roman"/>
              </a:rPr>
              <a:t>( </a:t>
            </a:r>
            <a:r>
              <a:rPr sz="2750" i="1" spc="25" dirty="0">
                <a:latin typeface="Times New Roman"/>
                <a:cs typeface="Times New Roman"/>
              </a:rPr>
              <a:t>x</a:t>
            </a:r>
            <a:r>
              <a:rPr sz="2750" spc="25" dirty="0">
                <a:latin typeface="Times New Roman"/>
                <a:cs typeface="Times New Roman"/>
              </a:rPr>
              <a:t>, </a:t>
            </a:r>
            <a:r>
              <a:rPr sz="2750" i="1" spc="75" dirty="0">
                <a:latin typeface="Times New Roman"/>
                <a:cs typeface="Times New Roman"/>
              </a:rPr>
              <a:t>y</a:t>
            </a:r>
            <a:r>
              <a:rPr sz="2750" spc="75" dirty="0">
                <a:latin typeface="Times New Roman"/>
                <a:cs typeface="Times New Roman"/>
              </a:rPr>
              <a:t>) </a:t>
            </a:r>
            <a:r>
              <a:rPr sz="2750" spc="-5" dirty="0">
                <a:latin typeface="Symbol"/>
                <a:cs typeface="Symbol"/>
              </a:rPr>
              <a:t></a:t>
            </a:r>
            <a:r>
              <a:rPr sz="2750" spc="-470" dirty="0">
                <a:latin typeface="Times New Roman"/>
                <a:cs typeface="Times New Roman"/>
              </a:rPr>
              <a:t> </a:t>
            </a:r>
            <a:r>
              <a:rPr sz="2750" spc="-5" dirty="0">
                <a:latin typeface="Times New Roman"/>
                <a:cs typeface="Times New Roman"/>
              </a:rPr>
              <a:t>Pr(</a:t>
            </a:r>
            <a:r>
              <a:rPr sz="2750" spc="-330" dirty="0">
                <a:latin typeface="Times New Roman"/>
                <a:cs typeface="Times New Roman"/>
              </a:rPr>
              <a:t> </a:t>
            </a:r>
            <a:r>
              <a:rPr sz="2750" i="1" spc="-5" dirty="0">
                <a:latin typeface="Times New Roman"/>
                <a:cs typeface="Times New Roman"/>
              </a:rPr>
              <a:t>X	</a:t>
            </a:r>
            <a:r>
              <a:rPr sz="2750" spc="-5" dirty="0">
                <a:latin typeface="Symbol"/>
                <a:cs typeface="Symbol"/>
              </a:rPr>
              <a:t></a:t>
            </a:r>
            <a:r>
              <a:rPr sz="2750" spc="135" dirty="0">
                <a:latin typeface="Times New Roman"/>
                <a:cs typeface="Times New Roman"/>
              </a:rPr>
              <a:t> </a:t>
            </a:r>
            <a:r>
              <a:rPr sz="2750" i="1" spc="-5" dirty="0">
                <a:latin typeface="Times New Roman"/>
                <a:cs typeface="Times New Roman"/>
              </a:rPr>
              <a:t>x	</a:t>
            </a:r>
            <a:r>
              <a:rPr sz="2750" spc="-5" dirty="0">
                <a:latin typeface="Times New Roman"/>
                <a:cs typeface="Times New Roman"/>
              </a:rPr>
              <a:t>and	</a:t>
            </a:r>
            <a:r>
              <a:rPr sz="2750" i="1" spc="-5" dirty="0">
                <a:latin typeface="Times New Roman"/>
                <a:cs typeface="Times New Roman"/>
              </a:rPr>
              <a:t>Y	</a:t>
            </a:r>
            <a:r>
              <a:rPr sz="2750" spc="-5" dirty="0">
                <a:latin typeface="Symbol"/>
                <a:cs typeface="Symbol"/>
              </a:rPr>
              <a:t></a:t>
            </a:r>
            <a:r>
              <a:rPr sz="2750" spc="270" dirty="0">
                <a:latin typeface="Times New Roman"/>
                <a:cs typeface="Times New Roman"/>
              </a:rPr>
              <a:t> </a:t>
            </a:r>
            <a:r>
              <a:rPr sz="2750" i="1" spc="75" dirty="0">
                <a:latin typeface="Times New Roman"/>
                <a:cs typeface="Times New Roman"/>
              </a:rPr>
              <a:t>y</a:t>
            </a:r>
            <a:r>
              <a:rPr sz="2750" spc="75" dirty="0">
                <a:latin typeface="Times New Roman"/>
                <a:cs typeface="Times New Roman"/>
              </a:rPr>
              <a:t>)</a:t>
            </a:r>
            <a:endParaRPr sz="2750">
              <a:latin typeface="Times New Roman"/>
              <a:cs typeface="Times New Roman"/>
            </a:endParaRPr>
          </a:p>
          <a:p>
            <a:pPr marL="2633980">
              <a:lnSpc>
                <a:spcPct val="100000"/>
              </a:lnSpc>
              <a:spcBef>
                <a:spcPts val="1125"/>
              </a:spcBef>
            </a:pPr>
            <a:r>
              <a:rPr sz="2750" spc="-5" dirty="0">
                <a:latin typeface="Symbol"/>
                <a:cs typeface="Symbol"/>
              </a:rPr>
              <a:t></a:t>
            </a:r>
            <a:r>
              <a:rPr sz="2750" spc="70" dirty="0">
                <a:latin typeface="Times New Roman"/>
                <a:cs typeface="Times New Roman"/>
              </a:rPr>
              <a:t> </a:t>
            </a:r>
            <a:r>
              <a:rPr sz="2750" i="1" spc="5" dirty="0">
                <a:latin typeface="Times New Roman"/>
                <a:cs typeface="Times New Roman"/>
              </a:rPr>
              <a:t>P</a:t>
            </a:r>
            <a:r>
              <a:rPr sz="2750" spc="5" dirty="0">
                <a:latin typeface="Times New Roman"/>
                <a:cs typeface="Times New Roman"/>
              </a:rPr>
              <a:t>({</a:t>
            </a:r>
            <a:r>
              <a:rPr sz="2750" i="1" spc="5" dirty="0">
                <a:latin typeface="Times New Roman"/>
                <a:cs typeface="Times New Roman"/>
              </a:rPr>
              <a:t>s</a:t>
            </a:r>
            <a:r>
              <a:rPr sz="2750" i="1" spc="-285" dirty="0">
                <a:latin typeface="Times New Roman"/>
                <a:cs typeface="Times New Roman"/>
              </a:rPr>
              <a:t> </a:t>
            </a:r>
            <a:r>
              <a:rPr sz="2750" spc="-5" dirty="0">
                <a:latin typeface="Symbol"/>
                <a:cs typeface="Symbol"/>
              </a:rPr>
              <a:t></a:t>
            </a:r>
            <a:r>
              <a:rPr sz="2750" spc="-285" dirty="0">
                <a:latin typeface="Times New Roman"/>
                <a:cs typeface="Times New Roman"/>
              </a:rPr>
              <a:t> </a:t>
            </a:r>
            <a:r>
              <a:rPr sz="2750" i="1" spc="-5" dirty="0">
                <a:latin typeface="Times New Roman"/>
                <a:cs typeface="Times New Roman"/>
              </a:rPr>
              <a:t>S</a:t>
            </a:r>
            <a:r>
              <a:rPr sz="2750" i="1" spc="-45" dirty="0">
                <a:latin typeface="Times New Roman"/>
                <a:cs typeface="Times New Roman"/>
              </a:rPr>
              <a:t> </a:t>
            </a:r>
            <a:r>
              <a:rPr sz="2750" spc="-5" dirty="0">
                <a:latin typeface="Times New Roman"/>
                <a:cs typeface="Times New Roman"/>
              </a:rPr>
              <a:t>:</a:t>
            </a:r>
            <a:r>
              <a:rPr sz="2750" spc="55" dirty="0">
                <a:latin typeface="Times New Roman"/>
                <a:cs typeface="Times New Roman"/>
              </a:rPr>
              <a:t> </a:t>
            </a:r>
            <a:r>
              <a:rPr sz="2750" i="1" spc="-5" dirty="0">
                <a:latin typeface="Times New Roman"/>
                <a:cs typeface="Times New Roman"/>
              </a:rPr>
              <a:t>X</a:t>
            </a:r>
            <a:r>
              <a:rPr sz="2750" i="1" spc="-229" dirty="0">
                <a:latin typeface="Times New Roman"/>
                <a:cs typeface="Times New Roman"/>
              </a:rPr>
              <a:t> </a:t>
            </a:r>
            <a:r>
              <a:rPr sz="2750" spc="80" dirty="0">
                <a:latin typeface="Times New Roman"/>
                <a:cs typeface="Times New Roman"/>
              </a:rPr>
              <a:t>(</a:t>
            </a:r>
            <a:r>
              <a:rPr sz="2750" i="1" spc="80" dirty="0">
                <a:latin typeface="Times New Roman"/>
                <a:cs typeface="Times New Roman"/>
              </a:rPr>
              <a:t>s</a:t>
            </a:r>
            <a:r>
              <a:rPr sz="2750" spc="80" dirty="0">
                <a:latin typeface="Times New Roman"/>
                <a:cs typeface="Times New Roman"/>
              </a:rPr>
              <a:t>)</a:t>
            </a:r>
            <a:r>
              <a:rPr sz="2750" spc="-65" dirty="0">
                <a:latin typeface="Times New Roman"/>
                <a:cs typeface="Times New Roman"/>
              </a:rPr>
              <a:t> </a:t>
            </a:r>
            <a:r>
              <a:rPr sz="2750" spc="-5" dirty="0">
                <a:latin typeface="Symbol"/>
                <a:cs typeface="Symbol"/>
              </a:rPr>
              <a:t></a:t>
            </a:r>
            <a:r>
              <a:rPr sz="2750" spc="130" dirty="0">
                <a:latin typeface="Times New Roman"/>
                <a:cs typeface="Times New Roman"/>
              </a:rPr>
              <a:t> </a:t>
            </a:r>
            <a:r>
              <a:rPr sz="2750" i="1" spc="-5" dirty="0">
                <a:latin typeface="Times New Roman"/>
                <a:cs typeface="Times New Roman"/>
              </a:rPr>
              <a:t>x</a:t>
            </a:r>
            <a:r>
              <a:rPr sz="2750" i="1" spc="-265" dirty="0">
                <a:latin typeface="Times New Roman"/>
                <a:cs typeface="Times New Roman"/>
              </a:rPr>
              <a:t> </a:t>
            </a:r>
            <a:r>
              <a:rPr sz="2750" spc="-5" dirty="0">
                <a:latin typeface="Times New Roman"/>
                <a:cs typeface="Times New Roman"/>
              </a:rPr>
              <a:t>}</a:t>
            </a:r>
            <a:r>
              <a:rPr sz="2750" spc="-430" dirty="0">
                <a:latin typeface="Times New Roman"/>
                <a:cs typeface="Times New Roman"/>
              </a:rPr>
              <a:t> </a:t>
            </a:r>
            <a:r>
              <a:rPr sz="2750" spc="80" dirty="0">
                <a:latin typeface="Symbol"/>
                <a:cs typeface="Symbol"/>
              </a:rPr>
              <a:t></a:t>
            </a:r>
            <a:r>
              <a:rPr sz="2750" spc="80" dirty="0">
                <a:latin typeface="Times New Roman"/>
                <a:cs typeface="Times New Roman"/>
              </a:rPr>
              <a:t>{</a:t>
            </a:r>
            <a:r>
              <a:rPr sz="2750" i="1" spc="80" dirty="0">
                <a:latin typeface="Times New Roman"/>
                <a:cs typeface="Times New Roman"/>
              </a:rPr>
              <a:t>s</a:t>
            </a:r>
            <a:r>
              <a:rPr sz="2750" i="1" spc="-285" dirty="0">
                <a:latin typeface="Times New Roman"/>
                <a:cs typeface="Times New Roman"/>
              </a:rPr>
              <a:t> </a:t>
            </a:r>
            <a:r>
              <a:rPr sz="2750" spc="-5" dirty="0">
                <a:latin typeface="Symbol"/>
                <a:cs typeface="Symbol"/>
              </a:rPr>
              <a:t></a:t>
            </a:r>
            <a:r>
              <a:rPr sz="2750" spc="-285" dirty="0">
                <a:latin typeface="Times New Roman"/>
                <a:cs typeface="Times New Roman"/>
              </a:rPr>
              <a:t> </a:t>
            </a:r>
            <a:r>
              <a:rPr sz="2750" i="1" spc="-5" dirty="0">
                <a:latin typeface="Times New Roman"/>
                <a:cs typeface="Times New Roman"/>
              </a:rPr>
              <a:t>S</a:t>
            </a:r>
            <a:r>
              <a:rPr sz="2750" i="1" spc="-50" dirty="0">
                <a:latin typeface="Times New Roman"/>
                <a:cs typeface="Times New Roman"/>
              </a:rPr>
              <a:t> </a:t>
            </a:r>
            <a:r>
              <a:rPr sz="2750" spc="-5" dirty="0">
                <a:latin typeface="Times New Roman"/>
                <a:cs typeface="Times New Roman"/>
              </a:rPr>
              <a:t>:</a:t>
            </a:r>
            <a:r>
              <a:rPr sz="2750" spc="-355" dirty="0">
                <a:latin typeface="Times New Roman"/>
                <a:cs typeface="Times New Roman"/>
              </a:rPr>
              <a:t> </a:t>
            </a:r>
            <a:r>
              <a:rPr sz="2750" i="1" spc="-5" dirty="0">
                <a:latin typeface="Times New Roman"/>
                <a:cs typeface="Times New Roman"/>
              </a:rPr>
              <a:t>Y</a:t>
            </a:r>
            <a:r>
              <a:rPr sz="2750" i="1" spc="-254" dirty="0">
                <a:latin typeface="Times New Roman"/>
                <a:cs typeface="Times New Roman"/>
              </a:rPr>
              <a:t> </a:t>
            </a:r>
            <a:r>
              <a:rPr sz="2750" spc="80" dirty="0">
                <a:latin typeface="Times New Roman"/>
                <a:cs typeface="Times New Roman"/>
              </a:rPr>
              <a:t>(</a:t>
            </a:r>
            <a:r>
              <a:rPr sz="2750" i="1" spc="80" dirty="0">
                <a:latin typeface="Times New Roman"/>
                <a:cs typeface="Times New Roman"/>
              </a:rPr>
              <a:t>s</a:t>
            </a:r>
            <a:r>
              <a:rPr sz="2750" spc="80" dirty="0">
                <a:latin typeface="Times New Roman"/>
                <a:cs typeface="Times New Roman"/>
              </a:rPr>
              <a:t>)</a:t>
            </a:r>
            <a:r>
              <a:rPr sz="2750" spc="-70" dirty="0">
                <a:latin typeface="Times New Roman"/>
                <a:cs typeface="Times New Roman"/>
              </a:rPr>
              <a:t> </a:t>
            </a:r>
            <a:r>
              <a:rPr sz="2750" spc="-5" dirty="0">
                <a:latin typeface="Symbol"/>
                <a:cs typeface="Symbol"/>
              </a:rPr>
              <a:t></a:t>
            </a:r>
            <a:r>
              <a:rPr sz="2750" spc="280" dirty="0">
                <a:latin typeface="Times New Roman"/>
                <a:cs typeface="Times New Roman"/>
              </a:rPr>
              <a:t> </a:t>
            </a:r>
            <a:r>
              <a:rPr sz="2750" i="1" spc="-5" dirty="0">
                <a:latin typeface="Times New Roman"/>
                <a:cs typeface="Times New Roman"/>
              </a:rPr>
              <a:t>y</a:t>
            </a:r>
            <a:r>
              <a:rPr sz="2750" i="1" spc="-229" dirty="0">
                <a:latin typeface="Times New Roman"/>
                <a:cs typeface="Times New Roman"/>
              </a:rPr>
              <a:t> </a:t>
            </a:r>
            <a:r>
              <a:rPr sz="2750" spc="-80" dirty="0">
                <a:latin typeface="Times New Roman"/>
                <a:cs typeface="Times New Roman"/>
              </a:rPr>
              <a:t>})</a:t>
            </a:r>
            <a:endParaRPr sz="2750">
              <a:latin typeface="Times New Roman"/>
              <a:cs typeface="Times New Roman"/>
            </a:endParaRPr>
          </a:p>
          <a:p>
            <a:pPr marL="997585" marR="897890" lvl="1" indent="-462280">
              <a:lnSpc>
                <a:spcPct val="101899"/>
              </a:lnSpc>
              <a:spcBef>
                <a:spcPts val="234"/>
              </a:spcBef>
              <a:buClr>
                <a:srgbClr val="CC0000"/>
              </a:buClr>
              <a:buFont typeface="Wingdings"/>
              <a:buChar char=""/>
              <a:tabLst>
                <a:tab pos="997585" algn="l"/>
                <a:tab pos="998219" algn="l"/>
              </a:tabLst>
            </a:pPr>
            <a:r>
              <a:rPr sz="2700" spc="15" dirty="0">
                <a:latin typeface="Times New Roman"/>
                <a:cs typeface="Times New Roman"/>
              </a:rPr>
              <a:t>Again, </a:t>
            </a:r>
            <a:r>
              <a:rPr sz="2700" spc="10" dirty="0">
                <a:latin typeface="Times New Roman"/>
                <a:cs typeface="Times New Roman"/>
              </a:rPr>
              <a:t>the event </a:t>
            </a:r>
            <a:r>
              <a:rPr sz="2700" spc="5" dirty="0">
                <a:latin typeface="Times New Roman"/>
                <a:cs typeface="Times New Roman"/>
              </a:rPr>
              <a:t>[</a:t>
            </a:r>
            <a:r>
              <a:rPr sz="2700" i="1" spc="5" dirty="0">
                <a:latin typeface="Times New Roman"/>
                <a:cs typeface="Times New Roman"/>
              </a:rPr>
              <a:t>X </a:t>
            </a:r>
            <a:r>
              <a:rPr sz="2700" dirty="0">
                <a:latin typeface="Cambria Math"/>
                <a:cs typeface="Cambria Math"/>
              </a:rPr>
              <a:t>≦ </a:t>
            </a:r>
            <a:r>
              <a:rPr sz="2700" i="1" dirty="0">
                <a:latin typeface="Times New Roman"/>
                <a:cs typeface="Times New Roman"/>
              </a:rPr>
              <a:t>x </a:t>
            </a:r>
            <a:r>
              <a:rPr sz="2700" spc="10" dirty="0">
                <a:latin typeface="Times New Roman"/>
                <a:cs typeface="Times New Roman"/>
              </a:rPr>
              <a:t>and </a:t>
            </a:r>
            <a:r>
              <a:rPr sz="2700" i="1" dirty="0">
                <a:latin typeface="Times New Roman"/>
                <a:cs typeface="Times New Roman"/>
              </a:rPr>
              <a:t>Y </a:t>
            </a:r>
            <a:r>
              <a:rPr sz="2700" dirty="0">
                <a:latin typeface="Cambria Math"/>
                <a:cs typeface="Cambria Math"/>
              </a:rPr>
              <a:t>≦ </a:t>
            </a:r>
            <a:r>
              <a:rPr sz="2700" i="1" spc="5" dirty="0">
                <a:latin typeface="Times New Roman"/>
                <a:cs typeface="Times New Roman"/>
              </a:rPr>
              <a:t>y</a:t>
            </a:r>
            <a:r>
              <a:rPr sz="2700" spc="5" dirty="0">
                <a:latin typeface="Times New Roman"/>
                <a:cs typeface="Times New Roman"/>
              </a:rPr>
              <a:t>] </a:t>
            </a:r>
            <a:r>
              <a:rPr sz="2700" spc="15" dirty="0">
                <a:latin typeface="Times New Roman"/>
                <a:cs typeface="Times New Roman"/>
              </a:rPr>
              <a:t>must </a:t>
            </a:r>
            <a:r>
              <a:rPr sz="2700" spc="10" dirty="0">
                <a:latin typeface="Times New Roman"/>
                <a:cs typeface="Times New Roman"/>
              </a:rPr>
              <a:t>be  </a:t>
            </a:r>
            <a:r>
              <a:rPr sz="2700" i="1" spc="15" dirty="0">
                <a:latin typeface="Times New Roman"/>
                <a:cs typeface="Times New Roman"/>
              </a:rPr>
              <a:t>probabilistically measurable </a:t>
            </a:r>
            <a:r>
              <a:rPr sz="2700" spc="5" dirty="0">
                <a:latin typeface="Times New Roman"/>
                <a:cs typeface="Times New Roman"/>
              </a:rPr>
              <a:t>in </a:t>
            </a:r>
            <a:r>
              <a:rPr sz="2700" spc="20" dirty="0">
                <a:latin typeface="Times New Roman"/>
                <a:cs typeface="Times New Roman"/>
              </a:rPr>
              <a:t>some </a:t>
            </a:r>
            <a:r>
              <a:rPr sz="2700" spc="15" dirty="0">
                <a:latin typeface="Times New Roman"/>
                <a:cs typeface="Times New Roman"/>
              </a:rPr>
              <a:t>probability  </a:t>
            </a:r>
            <a:r>
              <a:rPr sz="2700" spc="10" dirty="0">
                <a:latin typeface="Times New Roman"/>
                <a:cs typeface="Times New Roman"/>
              </a:rPr>
              <a:t>system (</a:t>
            </a:r>
            <a:r>
              <a:rPr sz="2700" i="1" spc="10" dirty="0">
                <a:latin typeface="Times New Roman"/>
                <a:cs typeface="Times New Roman"/>
              </a:rPr>
              <a:t>S</a:t>
            </a:r>
            <a:r>
              <a:rPr sz="2700" spc="10" dirty="0">
                <a:latin typeface="Times New Roman"/>
                <a:cs typeface="Times New Roman"/>
              </a:rPr>
              <a:t>, </a:t>
            </a:r>
            <a:r>
              <a:rPr sz="2700" b="1" i="1" spc="15" dirty="0">
                <a:latin typeface="Times New Roman"/>
                <a:cs typeface="Times New Roman"/>
              </a:rPr>
              <a:t>F</a:t>
            </a:r>
            <a:r>
              <a:rPr sz="2700" spc="15" dirty="0">
                <a:latin typeface="Times New Roman"/>
                <a:cs typeface="Times New Roman"/>
              </a:rPr>
              <a:t>, </a:t>
            </a:r>
            <a:r>
              <a:rPr sz="2700" i="1" spc="10" dirty="0">
                <a:latin typeface="Times New Roman"/>
                <a:cs typeface="Times New Roman"/>
              </a:rPr>
              <a:t>P</a:t>
            </a:r>
            <a:r>
              <a:rPr sz="2700" spc="10" dirty="0">
                <a:latin typeface="Times New Roman"/>
                <a:cs typeface="Times New Roman"/>
              </a:rPr>
              <a:t>) for any real </a:t>
            </a:r>
            <a:r>
              <a:rPr sz="2700" spc="15" dirty="0">
                <a:latin typeface="Times New Roman"/>
                <a:cs typeface="Times New Roman"/>
              </a:rPr>
              <a:t>numbers </a:t>
            </a:r>
            <a:r>
              <a:rPr sz="2700" i="1" dirty="0">
                <a:latin typeface="Times New Roman"/>
                <a:cs typeface="Times New Roman"/>
              </a:rPr>
              <a:t>x </a:t>
            </a:r>
            <a:r>
              <a:rPr sz="2700" spc="10" dirty="0">
                <a:latin typeface="Times New Roman"/>
                <a:cs typeface="Times New Roman"/>
              </a:rPr>
              <a:t>and</a:t>
            </a:r>
            <a:r>
              <a:rPr sz="2700" spc="155" dirty="0">
                <a:latin typeface="Times New Roman"/>
                <a:cs typeface="Times New Roman"/>
              </a:rPr>
              <a:t> </a:t>
            </a:r>
            <a:r>
              <a:rPr sz="2700" i="1" spc="5" dirty="0">
                <a:latin typeface="Times New Roman"/>
                <a:cs typeface="Times New Roman"/>
              </a:rPr>
              <a:t>y</a:t>
            </a:r>
            <a:r>
              <a:rPr sz="2700" spc="5" dirty="0">
                <a:latin typeface="Times New Roman"/>
                <a:cs typeface="Times New Roman"/>
              </a:rPr>
              <a:t>.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454152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5" dirty="0"/>
              <a:t>A1.2: Random</a:t>
            </a:r>
            <a:r>
              <a:rPr sz="4000" spc="-75" dirty="0"/>
              <a:t> </a:t>
            </a:r>
            <a:r>
              <a:rPr sz="4000" dirty="0"/>
              <a:t>Vector</a:t>
            </a:r>
            <a:endParaRPr sz="4000"/>
          </a:p>
        </p:txBody>
      </p:sp>
      <p:sp>
        <p:nvSpPr>
          <p:cNvPr id="5" name="object 5"/>
          <p:cNvSpPr txBox="1"/>
          <p:nvPr/>
        </p:nvSpPr>
        <p:spPr>
          <a:xfrm>
            <a:off x="1687687" y="2259434"/>
            <a:ext cx="4507230" cy="211391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474345" marR="5080" indent="-462280">
              <a:lnSpc>
                <a:spcPct val="101899"/>
              </a:lnSpc>
              <a:spcBef>
                <a:spcPts val="40"/>
              </a:spcBef>
              <a:buClr>
                <a:srgbClr val="CC0000"/>
              </a:buClr>
              <a:buFont typeface="Wingdings"/>
              <a:buChar char=""/>
              <a:tabLst>
                <a:tab pos="474345" algn="l"/>
                <a:tab pos="474980" algn="l"/>
              </a:tabLst>
            </a:pPr>
            <a:r>
              <a:rPr sz="2700" spc="15" dirty="0">
                <a:latin typeface="Times New Roman"/>
                <a:cs typeface="Times New Roman"/>
              </a:rPr>
              <a:t>As continuing </a:t>
            </a:r>
            <a:r>
              <a:rPr sz="2700" spc="10" dirty="0">
                <a:latin typeface="Times New Roman"/>
                <a:cs typeface="Times New Roman"/>
              </a:rPr>
              <a:t>from </a:t>
            </a:r>
            <a:r>
              <a:rPr sz="2700" spc="15" dirty="0">
                <a:latin typeface="Times New Roman"/>
                <a:cs typeface="Times New Roman"/>
              </a:rPr>
              <a:t>previous  example, </a:t>
            </a:r>
            <a:r>
              <a:rPr sz="2700" spc="10" dirty="0">
                <a:latin typeface="Times New Roman"/>
                <a:cs typeface="Times New Roman"/>
              </a:rPr>
              <a:t>the </a:t>
            </a:r>
            <a:r>
              <a:rPr sz="2700" spc="15" dirty="0">
                <a:latin typeface="Times New Roman"/>
                <a:cs typeface="Times New Roman"/>
              </a:rPr>
              <a:t>event </a:t>
            </a:r>
            <a:r>
              <a:rPr sz="2700" spc="10" dirty="0">
                <a:latin typeface="Times New Roman"/>
                <a:cs typeface="Times New Roman"/>
              </a:rPr>
              <a:t>space </a:t>
            </a:r>
            <a:r>
              <a:rPr sz="2700" b="1" i="1" dirty="0">
                <a:latin typeface="Times New Roman"/>
                <a:cs typeface="Times New Roman"/>
              </a:rPr>
              <a:t>F  </a:t>
            </a:r>
            <a:r>
              <a:rPr sz="2700" spc="20" dirty="0">
                <a:latin typeface="Times New Roman"/>
                <a:cs typeface="Times New Roman"/>
              </a:rPr>
              <a:t>must </a:t>
            </a:r>
            <a:r>
              <a:rPr sz="2700" spc="10" dirty="0">
                <a:latin typeface="Times New Roman"/>
                <a:cs typeface="Times New Roman"/>
              </a:rPr>
              <a:t>contain the  </a:t>
            </a:r>
            <a:r>
              <a:rPr sz="2700" spc="15" dirty="0">
                <a:latin typeface="Times New Roman"/>
                <a:cs typeface="Times New Roman"/>
              </a:rPr>
              <a:t>intersections </a:t>
            </a:r>
            <a:r>
              <a:rPr sz="2700" spc="10" dirty="0">
                <a:latin typeface="Times New Roman"/>
                <a:cs typeface="Times New Roman"/>
              </a:rPr>
              <a:t>and </a:t>
            </a:r>
            <a:r>
              <a:rPr sz="2700" spc="15" dirty="0">
                <a:latin typeface="Times New Roman"/>
                <a:cs typeface="Times New Roman"/>
              </a:rPr>
              <a:t>unions </a:t>
            </a:r>
            <a:r>
              <a:rPr sz="2700" spc="10" dirty="0">
                <a:latin typeface="Times New Roman"/>
                <a:cs typeface="Times New Roman"/>
              </a:rPr>
              <a:t>of  the </a:t>
            </a:r>
            <a:r>
              <a:rPr sz="2700" spc="15" dirty="0">
                <a:latin typeface="Times New Roman"/>
                <a:cs typeface="Times New Roman"/>
              </a:rPr>
              <a:t>following </a:t>
            </a:r>
            <a:r>
              <a:rPr sz="2700" dirty="0">
                <a:latin typeface="Times New Roman"/>
                <a:cs typeface="Times New Roman"/>
              </a:rPr>
              <a:t>4</a:t>
            </a:r>
            <a:r>
              <a:rPr sz="2700" spc="55" dirty="0">
                <a:latin typeface="Times New Roman"/>
                <a:cs typeface="Times New Roman"/>
              </a:rPr>
              <a:t> </a:t>
            </a:r>
            <a:r>
              <a:rPr sz="2700" spc="10" dirty="0">
                <a:latin typeface="Times New Roman"/>
                <a:cs typeface="Times New Roman"/>
              </a:rPr>
              <a:t>sets.</a:t>
            </a:r>
            <a:endParaRPr sz="27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90006" y="502883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90006" y="502883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97753" y="5136629"/>
            <a:ext cx="88208" cy="89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02770" y="540988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02770" y="540988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73602" y="5480748"/>
            <a:ext cx="163715" cy="1637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02770" y="502883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02770" y="502883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973602" y="5077876"/>
            <a:ext cx="203984" cy="18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83653" y="5811076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83653" y="5811076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14215" y="5839976"/>
            <a:ext cx="244253" cy="2460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24625" y="617198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24625" y="617198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443442" y="6338530"/>
            <a:ext cx="269421" cy="882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441763" y="6221026"/>
            <a:ext cx="271100" cy="882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90006" y="540988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490006" y="540988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597753" y="5517678"/>
            <a:ext cx="88208" cy="89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490006" y="5811076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490006" y="5811076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597753" y="5918871"/>
            <a:ext cx="88208" cy="89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83653" y="540988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283653" y="540988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354486" y="5458926"/>
            <a:ext cx="203983" cy="18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283653" y="617198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283653" y="617198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354486" y="6221026"/>
            <a:ext cx="203983" cy="18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902770" y="6170303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902770" y="6170303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973602" y="6241169"/>
            <a:ext cx="163715" cy="16378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490006" y="6170303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490006" y="6170303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597753" y="6278100"/>
            <a:ext cx="88208" cy="899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62858" y="617198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662858" y="617198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718590" y="6226061"/>
            <a:ext cx="193917" cy="8824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718590" y="6333494"/>
            <a:ext cx="193917" cy="8824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043740" y="617198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43740" y="617198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74303" y="6200882"/>
            <a:ext cx="244254" cy="24603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2226629" y="4872759"/>
            <a:ext cx="179070" cy="156464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900" spc="-5" dirty="0">
                <a:latin typeface="Verdana"/>
                <a:cs typeface="Verdana"/>
              </a:rPr>
              <a:t>{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{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{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900" spc="-5" dirty="0">
                <a:latin typeface="Verdana"/>
                <a:cs typeface="Verdana"/>
              </a:rPr>
              <a:t>{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738444" y="4875807"/>
            <a:ext cx="3720465" cy="15621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900" spc="-5" dirty="0">
                <a:latin typeface="Verdana"/>
                <a:cs typeface="Verdana"/>
              </a:rPr>
              <a:t>}={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Symbol"/>
                <a:cs typeface="Symbol"/>
              </a:rPr>
              <a:t></a:t>
            </a:r>
            <a:r>
              <a:rPr sz="1900" i="1" spc="-5" dirty="0">
                <a:latin typeface="Verdana"/>
                <a:cs typeface="Verdana"/>
              </a:rPr>
              <a:t>S </a:t>
            </a:r>
            <a:r>
              <a:rPr sz="1900" spc="-5" dirty="0">
                <a:latin typeface="Verdana"/>
                <a:cs typeface="Verdana"/>
              </a:rPr>
              <a:t>: </a:t>
            </a:r>
            <a:r>
              <a:rPr sz="1900" i="1" spc="-5" dirty="0">
                <a:latin typeface="Verdana"/>
                <a:cs typeface="Verdana"/>
              </a:rPr>
              <a:t>X</a:t>
            </a:r>
            <a:r>
              <a:rPr sz="1900" spc="-5" dirty="0">
                <a:latin typeface="Verdana"/>
                <a:cs typeface="Verdana"/>
              </a:rPr>
              <a:t>(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Verdana"/>
                <a:cs typeface="Verdana"/>
              </a:rPr>
              <a:t>)</a:t>
            </a:r>
            <a:r>
              <a:rPr sz="1900" spc="-5" dirty="0">
                <a:latin typeface="Cambria Math"/>
                <a:cs typeface="Cambria Math"/>
              </a:rPr>
              <a:t>≦</a:t>
            </a:r>
            <a:r>
              <a:rPr sz="1900" spc="-5" dirty="0">
                <a:latin typeface="Verdana"/>
                <a:cs typeface="Verdana"/>
              </a:rPr>
              <a:t>1 </a:t>
            </a:r>
            <a:r>
              <a:rPr sz="1900" spc="-10" dirty="0">
                <a:latin typeface="Verdana"/>
                <a:cs typeface="Verdana"/>
              </a:rPr>
              <a:t>and</a:t>
            </a:r>
            <a:r>
              <a:rPr sz="1900" spc="5" dirty="0">
                <a:latin typeface="Verdana"/>
                <a:cs typeface="Verdana"/>
              </a:rPr>
              <a:t> </a:t>
            </a:r>
            <a:r>
              <a:rPr sz="1900" i="1" dirty="0">
                <a:latin typeface="Verdana"/>
                <a:cs typeface="Verdana"/>
              </a:rPr>
              <a:t>Y</a:t>
            </a:r>
            <a:r>
              <a:rPr sz="1900" dirty="0">
                <a:latin typeface="Verdana"/>
                <a:cs typeface="Verdana"/>
              </a:rPr>
              <a:t>(</a:t>
            </a:r>
            <a:r>
              <a:rPr sz="1900" i="1" dirty="0">
                <a:latin typeface="Verdana"/>
                <a:cs typeface="Verdana"/>
              </a:rPr>
              <a:t>s</a:t>
            </a:r>
            <a:r>
              <a:rPr sz="1900" dirty="0">
                <a:latin typeface="Verdana"/>
                <a:cs typeface="Verdana"/>
              </a:rPr>
              <a:t>)</a:t>
            </a:r>
            <a:r>
              <a:rPr sz="1900" dirty="0">
                <a:latin typeface="Cambria Math"/>
                <a:cs typeface="Cambria Math"/>
              </a:rPr>
              <a:t>≦</a:t>
            </a:r>
            <a:r>
              <a:rPr sz="1900" dirty="0">
                <a:latin typeface="Verdana"/>
                <a:cs typeface="Verdana"/>
              </a:rPr>
              <a:t>1}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}={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Symbol"/>
                <a:cs typeface="Symbol"/>
              </a:rPr>
              <a:t></a:t>
            </a:r>
            <a:r>
              <a:rPr sz="1900" i="1" spc="-5" dirty="0">
                <a:latin typeface="Verdana"/>
                <a:cs typeface="Verdana"/>
              </a:rPr>
              <a:t>S </a:t>
            </a:r>
            <a:r>
              <a:rPr sz="1900" spc="-5" dirty="0">
                <a:latin typeface="Verdana"/>
                <a:cs typeface="Verdana"/>
              </a:rPr>
              <a:t>: </a:t>
            </a:r>
            <a:r>
              <a:rPr sz="1900" i="1" spc="-5" dirty="0">
                <a:latin typeface="Verdana"/>
                <a:cs typeface="Verdana"/>
              </a:rPr>
              <a:t>X</a:t>
            </a:r>
            <a:r>
              <a:rPr sz="1900" spc="-5" dirty="0">
                <a:latin typeface="Verdana"/>
                <a:cs typeface="Verdana"/>
              </a:rPr>
              <a:t>(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Verdana"/>
                <a:cs typeface="Verdana"/>
              </a:rPr>
              <a:t>)</a:t>
            </a:r>
            <a:r>
              <a:rPr sz="1900" spc="-5" dirty="0">
                <a:latin typeface="Cambria Math"/>
                <a:cs typeface="Cambria Math"/>
              </a:rPr>
              <a:t>≦</a:t>
            </a:r>
            <a:r>
              <a:rPr sz="1900" spc="-5" dirty="0">
                <a:latin typeface="Verdana"/>
                <a:cs typeface="Verdana"/>
              </a:rPr>
              <a:t>2 </a:t>
            </a:r>
            <a:r>
              <a:rPr sz="1900" spc="-10" dirty="0">
                <a:latin typeface="Verdana"/>
                <a:cs typeface="Verdana"/>
              </a:rPr>
              <a:t>and</a:t>
            </a:r>
            <a:r>
              <a:rPr sz="1900" spc="5" dirty="0">
                <a:latin typeface="Verdana"/>
                <a:cs typeface="Verdana"/>
              </a:rPr>
              <a:t> </a:t>
            </a:r>
            <a:r>
              <a:rPr sz="1900" i="1" dirty="0">
                <a:latin typeface="Verdana"/>
                <a:cs typeface="Verdana"/>
              </a:rPr>
              <a:t>Y</a:t>
            </a:r>
            <a:r>
              <a:rPr sz="1900" dirty="0">
                <a:latin typeface="Verdana"/>
                <a:cs typeface="Verdana"/>
              </a:rPr>
              <a:t>(</a:t>
            </a:r>
            <a:r>
              <a:rPr sz="1900" i="1" dirty="0">
                <a:latin typeface="Verdana"/>
                <a:cs typeface="Verdana"/>
              </a:rPr>
              <a:t>s</a:t>
            </a:r>
            <a:r>
              <a:rPr sz="1900" dirty="0">
                <a:latin typeface="Verdana"/>
                <a:cs typeface="Verdana"/>
              </a:rPr>
              <a:t>)</a:t>
            </a:r>
            <a:r>
              <a:rPr sz="1900" dirty="0">
                <a:latin typeface="Cambria Math"/>
                <a:cs typeface="Cambria Math"/>
              </a:rPr>
              <a:t>≦</a:t>
            </a:r>
            <a:r>
              <a:rPr sz="1900" dirty="0">
                <a:latin typeface="Verdana"/>
                <a:cs typeface="Verdana"/>
              </a:rPr>
              <a:t>1}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}={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Symbol"/>
                <a:cs typeface="Symbol"/>
              </a:rPr>
              <a:t></a:t>
            </a:r>
            <a:r>
              <a:rPr sz="1900" i="1" spc="-5" dirty="0">
                <a:latin typeface="Verdana"/>
                <a:cs typeface="Verdana"/>
              </a:rPr>
              <a:t>S </a:t>
            </a:r>
            <a:r>
              <a:rPr sz="1900" spc="-5" dirty="0">
                <a:latin typeface="Verdana"/>
                <a:cs typeface="Verdana"/>
              </a:rPr>
              <a:t>: </a:t>
            </a:r>
            <a:r>
              <a:rPr sz="1900" i="1" spc="-5" dirty="0">
                <a:latin typeface="Verdana"/>
                <a:cs typeface="Verdana"/>
              </a:rPr>
              <a:t>X</a:t>
            </a:r>
            <a:r>
              <a:rPr sz="1900" spc="-5" dirty="0">
                <a:latin typeface="Verdana"/>
                <a:cs typeface="Verdana"/>
              </a:rPr>
              <a:t>(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Verdana"/>
                <a:cs typeface="Verdana"/>
              </a:rPr>
              <a:t>)</a:t>
            </a:r>
            <a:r>
              <a:rPr sz="1900" spc="-5" dirty="0">
                <a:latin typeface="Cambria Math"/>
                <a:cs typeface="Cambria Math"/>
              </a:rPr>
              <a:t>≦</a:t>
            </a:r>
            <a:r>
              <a:rPr sz="1900" spc="-5" dirty="0">
                <a:latin typeface="Verdana"/>
                <a:cs typeface="Verdana"/>
              </a:rPr>
              <a:t>1 </a:t>
            </a:r>
            <a:r>
              <a:rPr sz="1900" spc="-10" dirty="0">
                <a:latin typeface="Verdana"/>
                <a:cs typeface="Verdana"/>
              </a:rPr>
              <a:t>and</a:t>
            </a:r>
            <a:r>
              <a:rPr sz="1900" spc="5" dirty="0">
                <a:latin typeface="Verdana"/>
                <a:cs typeface="Verdana"/>
              </a:rPr>
              <a:t> </a:t>
            </a:r>
            <a:r>
              <a:rPr sz="1900" i="1" dirty="0">
                <a:latin typeface="Verdana"/>
                <a:cs typeface="Verdana"/>
              </a:rPr>
              <a:t>Y</a:t>
            </a:r>
            <a:r>
              <a:rPr sz="1900" dirty="0">
                <a:latin typeface="Verdana"/>
                <a:cs typeface="Verdana"/>
              </a:rPr>
              <a:t>(</a:t>
            </a:r>
            <a:r>
              <a:rPr sz="1900" i="1" dirty="0">
                <a:latin typeface="Verdana"/>
                <a:cs typeface="Verdana"/>
              </a:rPr>
              <a:t>s</a:t>
            </a:r>
            <a:r>
              <a:rPr sz="1900" dirty="0">
                <a:latin typeface="Verdana"/>
                <a:cs typeface="Verdana"/>
              </a:rPr>
              <a:t>)</a:t>
            </a:r>
            <a:r>
              <a:rPr sz="1900" dirty="0">
                <a:latin typeface="Cambria Math"/>
                <a:cs typeface="Cambria Math"/>
              </a:rPr>
              <a:t>≦</a:t>
            </a:r>
            <a:r>
              <a:rPr sz="1900" dirty="0">
                <a:latin typeface="Verdana"/>
                <a:cs typeface="Verdana"/>
              </a:rPr>
              <a:t>2}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900" spc="-5" dirty="0">
                <a:latin typeface="Verdana"/>
                <a:cs typeface="Verdana"/>
              </a:rPr>
              <a:t>}={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Symbol"/>
                <a:cs typeface="Symbol"/>
              </a:rPr>
              <a:t></a:t>
            </a:r>
            <a:r>
              <a:rPr sz="1900" i="1" spc="-5" dirty="0">
                <a:latin typeface="Verdana"/>
                <a:cs typeface="Verdana"/>
              </a:rPr>
              <a:t>S </a:t>
            </a:r>
            <a:r>
              <a:rPr sz="1900" spc="-5" dirty="0">
                <a:latin typeface="Verdana"/>
                <a:cs typeface="Verdana"/>
              </a:rPr>
              <a:t>: </a:t>
            </a:r>
            <a:r>
              <a:rPr sz="1900" i="1" spc="-5" dirty="0">
                <a:latin typeface="Verdana"/>
                <a:cs typeface="Verdana"/>
              </a:rPr>
              <a:t>X</a:t>
            </a:r>
            <a:r>
              <a:rPr sz="1900" spc="-5" dirty="0">
                <a:latin typeface="Verdana"/>
                <a:cs typeface="Verdana"/>
              </a:rPr>
              <a:t>(</a:t>
            </a:r>
            <a:r>
              <a:rPr sz="1900" i="1" spc="-5" dirty="0">
                <a:latin typeface="Verdana"/>
                <a:cs typeface="Verdana"/>
              </a:rPr>
              <a:t>s</a:t>
            </a:r>
            <a:r>
              <a:rPr sz="1900" spc="-5" dirty="0">
                <a:latin typeface="Verdana"/>
                <a:cs typeface="Verdana"/>
              </a:rPr>
              <a:t>)</a:t>
            </a:r>
            <a:r>
              <a:rPr sz="1900" spc="-5" dirty="0">
                <a:latin typeface="Cambria Math"/>
                <a:cs typeface="Cambria Math"/>
              </a:rPr>
              <a:t>≦</a:t>
            </a:r>
            <a:r>
              <a:rPr sz="1900" spc="-5" dirty="0">
                <a:latin typeface="Verdana"/>
                <a:cs typeface="Verdana"/>
              </a:rPr>
              <a:t>2 </a:t>
            </a:r>
            <a:r>
              <a:rPr sz="1900" spc="-10" dirty="0">
                <a:latin typeface="Verdana"/>
                <a:cs typeface="Verdana"/>
              </a:rPr>
              <a:t>and</a:t>
            </a:r>
            <a:r>
              <a:rPr sz="1900" spc="5" dirty="0">
                <a:latin typeface="Verdana"/>
                <a:cs typeface="Verdana"/>
              </a:rPr>
              <a:t> </a:t>
            </a:r>
            <a:r>
              <a:rPr sz="1900" i="1" dirty="0">
                <a:latin typeface="Verdana"/>
                <a:cs typeface="Verdana"/>
              </a:rPr>
              <a:t>Y</a:t>
            </a:r>
            <a:r>
              <a:rPr sz="1900" dirty="0">
                <a:latin typeface="Verdana"/>
                <a:cs typeface="Verdana"/>
              </a:rPr>
              <a:t>(</a:t>
            </a:r>
            <a:r>
              <a:rPr sz="1900" i="1" dirty="0">
                <a:latin typeface="Verdana"/>
                <a:cs typeface="Verdana"/>
              </a:rPr>
              <a:t>s</a:t>
            </a:r>
            <a:r>
              <a:rPr sz="1900" dirty="0">
                <a:latin typeface="Verdana"/>
                <a:cs typeface="Verdana"/>
              </a:rPr>
              <a:t>)</a:t>
            </a:r>
            <a:r>
              <a:rPr sz="1900" dirty="0">
                <a:latin typeface="Cambria Math"/>
                <a:cs typeface="Cambria Math"/>
              </a:rPr>
              <a:t>≦</a:t>
            </a:r>
            <a:r>
              <a:rPr sz="1900" dirty="0">
                <a:latin typeface="Verdana"/>
                <a:cs typeface="Verdana"/>
              </a:rPr>
              <a:t>2}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7317323" y="2512559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17323" y="2512559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25069" y="2620355"/>
            <a:ext cx="88208" cy="899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17323" y="2893610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317323" y="2893610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388156" y="2964475"/>
            <a:ext cx="163714" cy="16378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317323" y="3274659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317323" y="3274659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388156" y="3323704"/>
            <a:ext cx="203983" cy="18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317323" y="3655710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317323" y="3655710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373054" y="3709789"/>
            <a:ext cx="193917" cy="8824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373054" y="3817222"/>
            <a:ext cx="193917" cy="8824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317323" y="4036759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317323" y="4036759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347885" y="4065659"/>
            <a:ext cx="244253" cy="24603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317323" y="4416131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317323" y="4416131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4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336140" y="4582679"/>
            <a:ext cx="269422" cy="8824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334461" y="4465175"/>
            <a:ext cx="271101" cy="882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812304" y="2625029"/>
            <a:ext cx="762000" cy="80645"/>
          </a:xfrm>
          <a:custGeom>
            <a:avLst/>
            <a:gdLst/>
            <a:ahLst/>
            <a:cxnLst/>
            <a:rect l="l" t="t" r="r" b="b"/>
            <a:pathLst>
              <a:path w="762000" h="80644">
                <a:moveTo>
                  <a:pt x="681226" y="52993"/>
                </a:moveTo>
                <a:lnTo>
                  <a:pt x="681226" y="80575"/>
                </a:lnTo>
                <a:lnTo>
                  <a:pt x="736366" y="52993"/>
                </a:lnTo>
                <a:lnTo>
                  <a:pt x="681226" y="52993"/>
                </a:lnTo>
                <a:close/>
              </a:path>
              <a:path w="762000" h="80644">
                <a:moveTo>
                  <a:pt x="681226" y="0"/>
                </a:moveTo>
                <a:lnTo>
                  <a:pt x="681226" y="52993"/>
                </a:lnTo>
                <a:lnTo>
                  <a:pt x="694649" y="52993"/>
                </a:lnTo>
                <a:lnTo>
                  <a:pt x="694649" y="27581"/>
                </a:lnTo>
                <a:lnTo>
                  <a:pt x="736365" y="27581"/>
                </a:lnTo>
                <a:lnTo>
                  <a:pt x="681226" y="0"/>
                </a:lnTo>
                <a:close/>
              </a:path>
              <a:path w="762000" h="80644">
                <a:moveTo>
                  <a:pt x="736365" y="27581"/>
                </a:moveTo>
                <a:lnTo>
                  <a:pt x="694649" y="27581"/>
                </a:lnTo>
                <a:lnTo>
                  <a:pt x="694649" y="52993"/>
                </a:lnTo>
                <a:lnTo>
                  <a:pt x="736369" y="52992"/>
                </a:lnTo>
                <a:lnTo>
                  <a:pt x="761766" y="40288"/>
                </a:lnTo>
                <a:lnTo>
                  <a:pt x="736365" y="27581"/>
                </a:lnTo>
                <a:close/>
              </a:path>
              <a:path w="762000" h="80644">
                <a:moveTo>
                  <a:pt x="681226" y="27581"/>
                </a:moveTo>
                <a:lnTo>
                  <a:pt x="0" y="27581"/>
                </a:lnTo>
                <a:lnTo>
                  <a:pt x="0" y="52992"/>
                </a:lnTo>
                <a:lnTo>
                  <a:pt x="681226" y="52993"/>
                </a:lnTo>
                <a:lnTo>
                  <a:pt x="681226" y="275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812304" y="3006078"/>
            <a:ext cx="762000" cy="80645"/>
          </a:xfrm>
          <a:custGeom>
            <a:avLst/>
            <a:gdLst/>
            <a:ahLst/>
            <a:cxnLst/>
            <a:rect l="l" t="t" r="r" b="b"/>
            <a:pathLst>
              <a:path w="762000" h="80644">
                <a:moveTo>
                  <a:pt x="681226" y="52993"/>
                </a:moveTo>
                <a:lnTo>
                  <a:pt x="681226" y="80575"/>
                </a:lnTo>
                <a:lnTo>
                  <a:pt x="736366" y="52993"/>
                </a:lnTo>
                <a:lnTo>
                  <a:pt x="681226" y="52993"/>
                </a:lnTo>
                <a:close/>
              </a:path>
              <a:path w="762000" h="80644">
                <a:moveTo>
                  <a:pt x="681226" y="0"/>
                </a:moveTo>
                <a:lnTo>
                  <a:pt x="681226" y="52993"/>
                </a:lnTo>
                <a:lnTo>
                  <a:pt x="694649" y="52993"/>
                </a:lnTo>
                <a:lnTo>
                  <a:pt x="694649" y="27581"/>
                </a:lnTo>
                <a:lnTo>
                  <a:pt x="736365" y="27581"/>
                </a:lnTo>
                <a:lnTo>
                  <a:pt x="681226" y="0"/>
                </a:lnTo>
                <a:close/>
              </a:path>
              <a:path w="762000" h="80644">
                <a:moveTo>
                  <a:pt x="736365" y="27581"/>
                </a:moveTo>
                <a:lnTo>
                  <a:pt x="694649" y="27581"/>
                </a:lnTo>
                <a:lnTo>
                  <a:pt x="694649" y="52993"/>
                </a:lnTo>
                <a:lnTo>
                  <a:pt x="736369" y="52992"/>
                </a:lnTo>
                <a:lnTo>
                  <a:pt x="761766" y="40288"/>
                </a:lnTo>
                <a:lnTo>
                  <a:pt x="736365" y="27581"/>
                </a:lnTo>
                <a:close/>
              </a:path>
              <a:path w="762000" h="80644">
                <a:moveTo>
                  <a:pt x="681226" y="27581"/>
                </a:moveTo>
                <a:lnTo>
                  <a:pt x="0" y="27581"/>
                </a:lnTo>
                <a:lnTo>
                  <a:pt x="0" y="52992"/>
                </a:lnTo>
                <a:lnTo>
                  <a:pt x="681226" y="52993"/>
                </a:lnTo>
                <a:lnTo>
                  <a:pt x="681226" y="275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812304" y="3387129"/>
            <a:ext cx="762000" cy="80645"/>
          </a:xfrm>
          <a:custGeom>
            <a:avLst/>
            <a:gdLst/>
            <a:ahLst/>
            <a:cxnLst/>
            <a:rect l="l" t="t" r="r" b="b"/>
            <a:pathLst>
              <a:path w="762000" h="80645">
                <a:moveTo>
                  <a:pt x="681226" y="52993"/>
                </a:moveTo>
                <a:lnTo>
                  <a:pt x="681226" y="80575"/>
                </a:lnTo>
                <a:lnTo>
                  <a:pt x="736366" y="52993"/>
                </a:lnTo>
                <a:lnTo>
                  <a:pt x="681226" y="52993"/>
                </a:lnTo>
                <a:close/>
              </a:path>
              <a:path w="762000" h="80645">
                <a:moveTo>
                  <a:pt x="681226" y="27581"/>
                </a:moveTo>
                <a:lnTo>
                  <a:pt x="681226" y="52993"/>
                </a:lnTo>
                <a:lnTo>
                  <a:pt x="694649" y="52993"/>
                </a:lnTo>
                <a:lnTo>
                  <a:pt x="694649" y="27581"/>
                </a:lnTo>
                <a:lnTo>
                  <a:pt x="681226" y="27581"/>
                </a:lnTo>
                <a:close/>
              </a:path>
              <a:path w="762000" h="80645">
                <a:moveTo>
                  <a:pt x="681226" y="0"/>
                </a:moveTo>
                <a:lnTo>
                  <a:pt x="681226" y="27581"/>
                </a:lnTo>
                <a:lnTo>
                  <a:pt x="694649" y="27581"/>
                </a:lnTo>
                <a:lnTo>
                  <a:pt x="694649" y="52993"/>
                </a:lnTo>
                <a:lnTo>
                  <a:pt x="736369" y="52992"/>
                </a:lnTo>
                <a:lnTo>
                  <a:pt x="761766" y="40288"/>
                </a:lnTo>
                <a:lnTo>
                  <a:pt x="681226" y="0"/>
                </a:lnTo>
                <a:close/>
              </a:path>
              <a:path w="762000" h="80645">
                <a:moveTo>
                  <a:pt x="0" y="27580"/>
                </a:moveTo>
                <a:lnTo>
                  <a:pt x="0" y="52992"/>
                </a:lnTo>
                <a:lnTo>
                  <a:pt x="681226" y="52993"/>
                </a:lnTo>
                <a:lnTo>
                  <a:pt x="681226" y="27581"/>
                </a:lnTo>
                <a:lnTo>
                  <a:pt x="0" y="27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812304" y="3766501"/>
            <a:ext cx="762000" cy="80645"/>
          </a:xfrm>
          <a:custGeom>
            <a:avLst/>
            <a:gdLst/>
            <a:ahLst/>
            <a:cxnLst/>
            <a:rect l="l" t="t" r="r" b="b"/>
            <a:pathLst>
              <a:path w="762000" h="80645">
                <a:moveTo>
                  <a:pt x="681226" y="27581"/>
                </a:moveTo>
                <a:lnTo>
                  <a:pt x="681226" y="80573"/>
                </a:lnTo>
                <a:lnTo>
                  <a:pt x="736366" y="52992"/>
                </a:lnTo>
                <a:lnTo>
                  <a:pt x="694649" y="52992"/>
                </a:lnTo>
                <a:lnTo>
                  <a:pt x="694649" y="27581"/>
                </a:lnTo>
                <a:lnTo>
                  <a:pt x="681226" y="27581"/>
                </a:lnTo>
                <a:close/>
              </a:path>
              <a:path w="762000" h="80645">
                <a:moveTo>
                  <a:pt x="0" y="27580"/>
                </a:moveTo>
                <a:lnTo>
                  <a:pt x="0" y="52992"/>
                </a:lnTo>
                <a:lnTo>
                  <a:pt x="681226" y="52992"/>
                </a:lnTo>
                <a:lnTo>
                  <a:pt x="681226" y="27581"/>
                </a:lnTo>
                <a:lnTo>
                  <a:pt x="0" y="27580"/>
                </a:lnTo>
                <a:close/>
              </a:path>
              <a:path w="762000" h="80645">
                <a:moveTo>
                  <a:pt x="681226" y="0"/>
                </a:moveTo>
                <a:lnTo>
                  <a:pt x="681226" y="27581"/>
                </a:lnTo>
                <a:lnTo>
                  <a:pt x="694649" y="27581"/>
                </a:lnTo>
                <a:lnTo>
                  <a:pt x="694649" y="52992"/>
                </a:lnTo>
                <a:lnTo>
                  <a:pt x="736366" y="52992"/>
                </a:lnTo>
                <a:lnTo>
                  <a:pt x="761766" y="40286"/>
                </a:lnTo>
                <a:lnTo>
                  <a:pt x="6812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812304" y="4147550"/>
            <a:ext cx="762000" cy="80645"/>
          </a:xfrm>
          <a:custGeom>
            <a:avLst/>
            <a:gdLst/>
            <a:ahLst/>
            <a:cxnLst/>
            <a:rect l="l" t="t" r="r" b="b"/>
            <a:pathLst>
              <a:path w="762000" h="80645">
                <a:moveTo>
                  <a:pt x="681226" y="52991"/>
                </a:moveTo>
                <a:lnTo>
                  <a:pt x="681226" y="80573"/>
                </a:lnTo>
                <a:lnTo>
                  <a:pt x="736366" y="52992"/>
                </a:lnTo>
                <a:lnTo>
                  <a:pt x="681226" y="52991"/>
                </a:lnTo>
                <a:close/>
              </a:path>
              <a:path w="762000" h="80645">
                <a:moveTo>
                  <a:pt x="681226" y="0"/>
                </a:moveTo>
                <a:lnTo>
                  <a:pt x="681226" y="52991"/>
                </a:lnTo>
                <a:lnTo>
                  <a:pt x="694649" y="52992"/>
                </a:lnTo>
                <a:lnTo>
                  <a:pt x="694649" y="27580"/>
                </a:lnTo>
                <a:lnTo>
                  <a:pt x="736364" y="27580"/>
                </a:lnTo>
                <a:lnTo>
                  <a:pt x="681226" y="0"/>
                </a:lnTo>
                <a:close/>
              </a:path>
              <a:path w="762000" h="80645">
                <a:moveTo>
                  <a:pt x="736364" y="27580"/>
                </a:moveTo>
                <a:lnTo>
                  <a:pt x="694649" y="27580"/>
                </a:lnTo>
                <a:lnTo>
                  <a:pt x="694649" y="52992"/>
                </a:lnTo>
                <a:lnTo>
                  <a:pt x="736369" y="52990"/>
                </a:lnTo>
                <a:lnTo>
                  <a:pt x="761766" y="40286"/>
                </a:lnTo>
                <a:lnTo>
                  <a:pt x="736364" y="27580"/>
                </a:lnTo>
                <a:close/>
              </a:path>
              <a:path w="762000" h="80645">
                <a:moveTo>
                  <a:pt x="681226" y="27580"/>
                </a:moveTo>
                <a:lnTo>
                  <a:pt x="0" y="27580"/>
                </a:lnTo>
                <a:lnTo>
                  <a:pt x="0" y="52990"/>
                </a:lnTo>
                <a:lnTo>
                  <a:pt x="681226" y="52991"/>
                </a:lnTo>
                <a:lnTo>
                  <a:pt x="681226" y="27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812304" y="4528600"/>
            <a:ext cx="762000" cy="80645"/>
          </a:xfrm>
          <a:custGeom>
            <a:avLst/>
            <a:gdLst/>
            <a:ahLst/>
            <a:cxnLst/>
            <a:rect l="l" t="t" r="r" b="b"/>
            <a:pathLst>
              <a:path w="762000" h="80645">
                <a:moveTo>
                  <a:pt x="681226" y="52993"/>
                </a:moveTo>
                <a:lnTo>
                  <a:pt x="681226" y="80575"/>
                </a:lnTo>
                <a:lnTo>
                  <a:pt x="736366" y="52993"/>
                </a:lnTo>
                <a:lnTo>
                  <a:pt x="681226" y="52993"/>
                </a:lnTo>
                <a:close/>
              </a:path>
              <a:path w="762000" h="80645">
                <a:moveTo>
                  <a:pt x="681226" y="0"/>
                </a:moveTo>
                <a:lnTo>
                  <a:pt x="681226" y="52993"/>
                </a:lnTo>
                <a:lnTo>
                  <a:pt x="694649" y="52993"/>
                </a:lnTo>
                <a:lnTo>
                  <a:pt x="694649" y="27581"/>
                </a:lnTo>
                <a:lnTo>
                  <a:pt x="736365" y="27581"/>
                </a:lnTo>
                <a:lnTo>
                  <a:pt x="681226" y="0"/>
                </a:lnTo>
                <a:close/>
              </a:path>
              <a:path w="762000" h="80645">
                <a:moveTo>
                  <a:pt x="736365" y="27581"/>
                </a:moveTo>
                <a:lnTo>
                  <a:pt x="694649" y="27581"/>
                </a:lnTo>
                <a:lnTo>
                  <a:pt x="694649" y="52993"/>
                </a:lnTo>
                <a:lnTo>
                  <a:pt x="736369" y="52992"/>
                </a:lnTo>
                <a:lnTo>
                  <a:pt x="761766" y="40288"/>
                </a:lnTo>
                <a:lnTo>
                  <a:pt x="736365" y="27581"/>
                </a:lnTo>
                <a:close/>
              </a:path>
              <a:path w="762000" h="80645">
                <a:moveTo>
                  <a:pt x="681226" y="27581"/>
                </a:moveTo>
                <a:lnTo>
                  <a:pt x="0" y="27581"/>
                </a:lnTo>
                <a:lnTo>
                  <a:pt x="0" y="52992"/>
                </a:lnTo>
                <a:lnTo>
                  <a:pt x="681226" y="52993"/>
                </a:lnTo>
                <a:lnTo>
                  <a:pt x="681226" y="275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7956933" y="1877215"/>
            <a:ext cx="1621155" cy="279844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5"/>
              </a:spcBef>
              <a:tabLst>
                <a:tab pos="768350" algn="l"/>
              </a:tabLst>
            </a:pPr>
            <a:r>
              <a:rPr sz="2700" spc="65" dirty="0">
                <a:latin typeface="Symbol"/>
                <a:cs typeface="Symbol"/>
              </a:rPr>
              <a:t></a:t>
            </a:r>
            <a:r>
              <a:rPr sz="2700" spc="65" dirty="0">
                <a:latin typeface="Times New Roman"/>
                <a:cs typeface="Times New Roman"/>
              </a:rPr>
              <a:t>	</a:t>
            </a:r>
            <a:r>
              <a:rPr sz="2700" spc="50" dirty="0">
                <a:latin typeface="Symbol"/>
                <a:cs typeface="Symbol"/>
              </a:rPr>
              <a:t></a:t>
            </a:r>
            <a:r>
              <a:rPr sz="2700" spc="-400" dirty="0">
                <a:latin typeface="Times New Roman"/>
                <a:cs typeface="Times New Roman"/>
              </a:rPr>
              <a:t> </a:t>
            </a:r>
            <a:r>
              <a:rPr sz="2700" spc="210" dirty="0">
                <a:latin typeface="Symbol"/>
                <a:cs typeface="Symbol"/>
              </a:rPr>
              <a:t></a:t>
            </a:r>
            <a:endParaRPr sz="2700">
              <a:latin typeface="Symbol"/>
              <a:cs typeface="Symbol"/>
            </a:endParaRPr>
          </a:p>
          <a:p>
            <a:pPr marL="788670">
              <a:lnSpc>
                <a:spcPct val="100000"/>
              </a:lnSpc>
              <a:spcBef>
                <a:spcPts val="490"/>
              </a:spcBef>
            </a:pPr>
            <a:r>
              <a:rPr sz="1900" spc="-5" dirty="0">
                <a:latin typeface="Verdana"/>
                <a:cs typeface="Verdana"/>
              </a:rPr>
              <a:t>(1,1)</a:t>
            </a:r>
            <a:endParaRPr sz="1900">
              <a:latin typeface="Verdana"/>
              <a:cs typeface="Verdana"/>
            </a:endParaRPr>
          </a:p>
          <a:p>
            <a:pPr marL="788670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(2,1)</a:t>
            </a:r>
            <a:endParaRPr sz="1900">
              <a:latin typeface="Verdana"/>
              <a:cs typeface="Verdana"/>
            </a:endParaRPr>
          </a:p>
          <a:p>
            <a:pPr marL="788670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(1,1)</a:t>
            </a:r>
            <a:endParaRPr sz="1900">
              <a:latin typeface="Verdana"/>
              <a:cs typeface="Verdana"/>
            </a:endParaRPr>
          </a:p>
          <a:p>
            <a:pPr marL="788670">
              <a:lnSpc>
                <a:spcPct val="100000"/>
              </a:lnSpc>
              <a:spcBef>
                <a:spcPts val="820"/>
              </a:spcBef>
            </a:pPr>
            <a:r>
              <a:rPr sz="1900" spc="-5" dirty="0">
                <a:latin typeface="Verdana"/>
                <a:cs typeface="Verdana"/>
              </a:rPr>
              <a:t>(2,2)</a:t>
            </a:r>
            <a:endParaRPr sz="1900">
              <a:latin typeface="Verdana"/>
              <a:cs typeface="Verdana"/>
            </a:endParaRPr>
          </a:p>
          <a:p>
            <a:pPr marL="788670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(1,2)</a:t>
            </a:r>
            <a:endParaRPr sz="1900">
              <a:latin typeface="Verdana"/>
              <a:cs typeface="Verdana"/>
            </a:endParaRPr>
          </a:p>
          <a:p>
            <a:pPr marL="788670">
              <a:lnSpc>
                <a:spcPct val="100000"/>
              </a:lnSpc>
              <a:spcBef>
                <a:spcPts val="720"/>
              </a:spcBef>
            </a:pPr>
            <a:r>
              <a:rPr sz="1900" spc="-5" dirty="0">
                <a:latin typeface="Verdana"/>
                <a:cs typeface="Verdana"/>
              </a:rPr>
              <a:t>(2,2)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209396" y="1965710"/>
            <a:ext cx="1334135" cy="4419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00" spc="20" dirty="0">
                <a:latin typeface="Times New Roman"/>
                <a:cs typeface="Times New Roman"/>
              </a:rPr>
              <a:t>(</a:t>
            </a:r>
            <a:r>
              <a:rPr sz="2700" spc="-360" dirty="0">
                <a:latin typeface="Times New Roman"/>
                <a:cs typeface="Times New Roman"/>
              </a:rPr>
              <a:t> </a:t>
            </a:r>
            <a:r>
              <a:rPr sz="2700" i="1" spc="40" dirty="0">
                <a:latin typeface="Times New Roman"/>
                <a:cs typeface="Times New Roman"/>
              </a:rPr>
              <a:t>X</a:t>
            </a:r>
            <a:r>
              <a:rPr sz="2700" i="1" spc="-260" dirty="0">
                <a:latin typeface="Times New Roman"/>
                <a:cs typeface="Times New Roman"/>
              </a:rPr>
              <a:t> </a:t>
            </a:r>
            <a:r>
              <a:rPr sz="2700" spc="85" dirty="0">
                <a:latin typeface="Times New Roman"/>
                <a:cs typeface="Times New Roman"/>
              </a:rPr>
              <a:t>,</a:t>
            </a:r>
            <a:r>
              <a:rPr sz="2700" i="1" spc="85" dirty="0">
                <a:latin typeface="Times New Roman"/>
                <a:cs typeface="Times New Roman"/>
              </a:rPr>
              <a:t>Y</a:t>
            </a:r>
            <a:r>
              <a:rPr sz="2700" i="1" spc="-225" dirty="0">
                <a:latin typeface="Times New Roman"/>
                <a:cs typeface="Times New Roman"/>
              </a:rPr>
              <a:t> </a:t>
            </a:r>
            <a:r>
              <a:rPr sz="2700" spc="20" dirty="0">
                <a:latin typeface="Times New Roman"/>
                <a:cs typeface="Times New Roman"/>
              </a:rPr>
              <a:t>)</a:t>
            </a:r>
            <a:r>
              <a:rPr sz="2700" spc="-240" dirty="0">
                <a:latin typeface="Times New Roman"/>
                <a:cs typeface="Times New Roman"/>
              </a:rPr>
              <a:t> </a:t>
            </a:r>
            <a:r>
              <a:rPr sz="2700" spc="15" dirty="0">
                <a:latin typeface="Times New Roman"/>
                <a:cs typeface="Times New Roman"/>
              </a:rPr>
              <a:t>:</a:t>
            </a:r>
            <a:r>
              <a:rPr sz="2700" spc="-120" dirty="0">
                <a:latin typeface="Times New Roman"/>
                <a:cs typeface="Times New Roman"/>
              </a:rPr>
              <a:t> </a:t>
            </a:r>
            <a:r>
              <a:rPr sz="2700" i="1" spc="30" dirty="0">
                <a:latin typeface="Times New Roman"/>
                <a:cs typeface="Times New Roman"/>
              </a:rPr>
              <a:t>S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2904448" y="5811076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904448" y="5811076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975280" y="5860120"/>
            <a:ext cx="203984" cy="18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20</a:t>
            </a:fld>
            <a:endParaRPr sz="1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454152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5" dirty="0"/>
              <a:t>A1.2: Random</a:t>
            </a:r>
            <a:r>
              <a:rPr sz="4000" spc="-75" dirty="0"/>
              <a:t> </a:t>
            </a:r>
            <a:r>
              <a:rPr sz="4000" dirty="0"/>
              <a:t>Vector</a:t>
            </a:r>
            <a:endParaRPr sz="4000"/>
          </a:p>
        </p:txBody>
      </p:sp>
      <p:sp>
        <p:nvSpPr>
          <p:cNvPr id="5" name="object 5"/>
          <p:cNvSpPr txBox="1"/>
          <p:nvPr/>
        </p:nvSpPr>
        <p:spPr>
          <a:xfrm>
            <a:off x="1662287" y="2030834"/>
            <a:ext cx="5808980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9745" indent="-462280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Wingdings"/>
              <a:buChar char=""/>
              <a:tabLst>
                <a:tab pos="499745" algn="l"/>
                <a:tab pos="500380" algn="l"/>
              </a:tabLst>
            </a:pPr>
            <a:r>
              <a:rPr sz="2700" spc="5" dirty="0">
                <a:latin typeface="Times New Roman"/>
                <a:cs typeface="Times New Roman"/>
              </a:rPr>
              <a:t>If </a:t>
            </a:r>
            <a:r>
              <a:rPr sz="2700" spc="10" dirty="0">
                <a:latin typeface="Times New Roman"/>
                <a:cs typeface="Times New Roman"/>
              </a:rPr>
              <a:t>its joint </a:t>
            </a:r>
            <a:r>
              <a:rPr sz="2700" spc="15" dirty="0">
                <a:latin typeface="Times New Roman"/>
                <a:cs typeface="Times New Roman"/>
              </a:rPr>
              <a:t>density </a:t>
            </a:r>
            <a:r>
              <a:rPr sz="2700" i="1" spc="10" dirty="0">
                <a:latin typeface="Times New Roman"/>
                <a:cs typeface="Times New Roman"/>
              </a:rPr>
              <a:t>f</a:t>
            </a:r>
            <a:r>
              <a:rPr sz="2700" i="1" spc="15" baseline="-18518" dirty="0">
                <a:latin typeface="Times New Roman"/>
                <a:cs typeface="Times New Roman"/>
              </a:rPr>
              <a:t>X,Y</a:t>
            </a:r>
            <a:r>
              <a:rPr sz="2700" spc="10" dirty="0">
                <a:latin typeface="Times New Roman"/>
                <a:cs typeface="Times New Roman"/>
              </a:rPr>
              <a:t>(</a:t>
            </a:r>
            <a:r>
              <a:rPr sz="2700" i="1" spc="10" dirty="0">
                <a:latin typeface="Times New Roman"/>
                <a:cs typeface="Times New Roman"/>
              </a:rPr>
              <a:t>x,y</a:t>
            </a:r>
            <a:r>
              <a:rPr sz="2700" spc="10" dirty="0">
                <a:latin typeface="Times New Roman"/>
                <a:cs typeface="Times New Roman"/>
              </a:rPr>
              <a:t>) </a:t>
            </a:r>
            <a:r>
              <a:rPr sz="2700" spc="15" dirty="0">
                <a:latin typeface="Times New Roman"/>
                <a:cs typeface="Times New Roman"/>
              </a:rPr>
              <a:t>exists,</a:t>
            </a:r>
            <a:r>
              <a:rPr sz="2700" spc="50" dirty="0">
                <a:latin typeface="Times New Roman"/>
                <a:cs typeface="Times New Roman"/>
              </a:rPr>
              <a:t> </a:t>
            </a:r>
            <a:r>
              <a:rPr sz="2700" spc="10" dirty="0">
                <a:latin typeface="Times New Roman"/>
                <a:cs typeface="Times New Roman"/>
              </a:rPr>
              <a:t>then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87687" y="4051658"/>
            <a:ext cx="7578090" cy="854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4345" indent="-462280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Wingdings"/>
              <a:buChar char=""/>
              <a:tabLst>
                <a:tab pos="474345" algn="l"/>
                <a:tab pos="474980" algn="l"/>
              </a:tabLst>
            </a:pPr>
            <a:r>
              <a:rPr sz="2700" spc="15" dirty="0">
                <a:latin typeface="Times New Roman"/>
                <a:cs typeface="Times New Roman"/>
              </a:rPr>
              <a:t>The conditional </a:t>
            </a:r>
            <a:r>
              <a:rPr sz="2700" spc="10" dirty="0">
                <a:latin typeface="Times New Roman"/>
                <a:cs typeface="Times New Roman"/>
              </a:rPr>
              <a:t>density function of </a:t>
            </a:r>
            <a:r>
              <a:rPr sz="2700" i="1" dirty="0">
                <a:latin typeface="Times New Roman"/>
                <a:cs typeface="Times New Roman"/>
              </a:rPr>
              <a:t>Y </a:t>
            </a:r>
            <a:r>
              <a:rPr sz="2700" spc="10" dirty="0">
                <a:latin typeface="Times New Roman"/>
                <a:cs typeface="Times New Roman"/>
              </a:rPr>
              <a:t>given that</a:t>
            </a:r>
            <a:r>
              <a:rPr sz="2700" spc="190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Times New Roman"/>
                <a:cs typeface="Times New Roman"/>
              </a:rPr>
              <a:t>[</a:t>
            </a:r>
            <a:r>
              <a:rPr sz="2700" i="1" spc="5" dirty="0">
                <a:latin typeface="Times New Roman"/>
                <a:cs typeface="Times New Roman"/>
              </a:rPr>
              <a:t>X</a:t>
            </a:r>
            <a:endParaRPr sz="2700">
              <a:latin typeface="Times New Roman"/>
              <a:cs typeface="Times New Roman"/>
            </a:endParaRPr>
          </a:p>
          <a:p>
            <a:pPr marL="474345">
              <a:lnSpc>
                <a:spcPct val="100000"/>
              </a:lnSpc>
              <a:spcBef>
                <a:spcPts val="50"/>
              </a:spcBef>
            </a:pPr>
            <a:r>
              <a:rPr sz="2700" dirty="0">
                <a:latin typeface="Times New Roman"/>
                <a:cs typeface="Times New Roman"/>
              </a:rPr>
              <a:t>= </a:t>
            </a:r>
            <a:r>
              <a:rPr sz="2700" i="1" spc="5" dirty="0">
                <a:latin typeface="Times New Roman"/>
                <a:cs typeface="Times New Roman"/>
              </a:rPr>
              <a:t>x</a:t>
            </a:r>
            <a:r>
              <a:rPr sz="2700" spc="5" dirty="0">
                <a:latin typeface="Times New Roman"/>
                <a:cs typeface="Times New Roman"/>
              </a:rPr>
              <a:t>]</a:t>
            </a:r>
            <a:r>
              <a:rPr sz="2700" spc="50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Times New Roman"/>
                <a:cs typeface="Times New Roman"/>
              </a:rPr>
              <a:t>is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84450" y="6039980"/>
            <a:ext cx="302069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500" spc="10" dirty="0">
                <a:latin typeface="Times New Roman"/>
                <a:cs typeface="Times New Roman"/>
              </a:rPr>
              <a:t>provided </a:t>
            </a:r>
            <a:r>
              <a:rPr sz="2500" spc="5" dirty="0">
                <a:latin typeface="Times New Roman"/>
                <a:cs typeface="Times New Roman"/>
              </a:rPr>
              <a:t>that </a:t>
            </a:r>
            <a:r>
              <a:rPr sz="2500" i="1" dirty="0">
                <a:latin typeface="Times New Roman"/>
                <a:cs typeface="Times New Roman"/>
              </a:rPr>
              <a:t>f</a:t>
            </a:r>
            <a:r>
              <a:rPr sz="2550" i="1" baseline="-16339" dirty="0">
                <a:latin typeface="Times New Roman"/>
                <a:cs typeface="Times New Roman"/>
              </a:rPr>
              <a:t>X</a:t>
            </a:r>
            <a:r>
              <a:rPr sz="2500" dirty="0">
                <a:latin typeface="Times New Roman"/>
                <a:cs typeface="Times New Roman"/>
              </a:rPr>
              <a:t>(</a:t>
            </a:r>
            <a:r>
              <a:rPr sz="2500" i="1" dirty="0">
                <a:latin typeface="Times New Roman"/>
                <a:cs typeface="Times New Roman"/>
              </a:rPr>
              <a:t>x</a:t>
            </a:r>
            <a:r>
              <a:rPr sz="2500" dirty="0">
                <a:latin typeface="Times New Roman"/>
                <a:cs typeface="Times New Roman"/>
              </a:rPr>
              <a:t>) </a:t>
            </a:r>
            <a:r>
              <a:rPr sz="2500" dirty="0">
                <a:latin typeface="Symbol"/>
                <a:cs typeface="Symbol"/>
              </a:rPr>
              <a:t>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15" dirty="0">
                <a:latin typeface="Times New Roman"/>
                <a:cs typeface="Times New Roman"/>
              </a:rPr>
              <a:t>0.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44836" y="2927764"/>
            <a:ext cx="221615" cy="5041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150" spc="555" dirty="0">
                <a:latin typeface="Segoe UI Symbol"/>
                <a:cs typeface="Segoe UI Symbol"/>
              </a:rPr>
              <a:t>f</a:t>
            </a:r>
            <a:endParaRPr sz="315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41271" y="3107305"/>
            <a:ext cx="5772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0" i="1" spc="465" dirty="0">
                <a:latin typeface="Bookman Old Style"/>
                <a:cs typeface="Bookman Old Style"/>
              </a:rPr>
              <a:t>X</a:t>
            </a:r>
            <a:r>
              <a:rPr sz="2200" b="0" i="1" spc="180" dirty="0">
                <a:latin typeface="Bookman Old Style"/>
                <a:cs typeface="Bookman Old Style"/>
              </a:rPr>
              <a:t>,</a:t>
            </a:r>
            <a:r>
              <a:rPr sz="2200" b="0" i="1" spc="30" dirty="0">
                <a:latin typeface="Bookman Old Style"/>
                <a:cs typeface="Bookman Old Style"/>
              </a:rPr>
              <a:t>Y</a:t>
            </a:r>
            <a:endParaRPr sz="2200">
              <a:latin typeface="Bookman Old Style"/>
              <a:cs typeface="Bookman Old Styl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56561" y="2725231"/>
            <a:ext cx="3397250" cy="50419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220345" algn="ctr">
              <a:lnSpc>
                <a:spcPts val="605"/>
              </a:lnSpc>
              <a:spcBef>
                <a:spcPts val="740"/>
              </a:spcBef>
            </a:pPr>
            <a:r>
              <a:rPr sz="1550" spc="90" dirty="0">
                <a:latin typeface="Lucida Sans Unicode"/>
                <a:cs typeface="Lucida Sans Unicode"/>
              </a:rPr>
              <a:t>2</a:t>
            </a:r>
            <a:endParaRPr sz="1550">
              <a:latin typeface="Lucida Sans Unicode"/>
              <a:cs typeface="Lucida Sans Unicode"/>
            </a:endParaRPr>
          </a:p>
          <a:p>
            <a:pPr marL="38100">
              <a:lnSpc>
                <a:spcPts val="2525"/>
              </a:lnSpc>
              <a:tabLst>
                <a:tab pos="1896745" algn="l"/>
              </a:tabLst>
            </a:pPr>
            <a:r>
              <a:rPr sz="4725" spc="359" baseline="-28218" dirty="0">
                <a:latin typeface="Arial"/>
                <a:cs typeface="Arial"/>
              </a:rPr>
              <a:t>(</a:t>
            </a:r>
            <a:r>
              <a:rPr sz="4725" spc="359" baseline="-28218" dirty="0">
                <a:latin typeface="Segoe UI Symbol"/>
                <a:cs typeface="Segoe UI Symbol"/>
              </a:rPr>
              <a:t>x, </a:t>
            </a:r>
            <a:r>
              <a:rPr sz="4725" spc="232" baseline="-28218" dirty="0">
                <a:latin typeface="Segoe UI Symbol"/>
                <a:cs typeface="Segoe UI Symbol"/>
              </a:rPr>
              <a:t>y</a:t>
            </a:r>
            <a:r>
              <a:rPr sz="4725" spc="232" baseline="-28218" dirty="0">
                <a:latin typeface="Arial"/>
                <a:cs typeface="Arial"/>
              </a:rPr>
              <a:t>)</a:t>
            </a:r>
            <a:r>
              <a:rPr sz="4725" spc="-855" baseline="-28218" dirty="0">
                <a:latin typeface="Arial"/>
                <a:cs typeface="Arial"/>
              </a:rPr>
              <a:t> </a:t>
            </a:r>
            <a:r>
              <a:rPr sz="4725" spc="922" baseline="-28218" dirty="0">
                <a:latin typeface="Arial"/>
                <a:cs typeface="Arial"/>
              </a:rPr>
              <a:t>=</a:t>
            </a:r>
            <a:r>
              <a:rPr sz="4725" spc="577" baseline="-28218" dirty="0">
                <a:latin typeface="Arial"/>
                <a:cs typeface="Arial"/>
              </a:rPr>
              <a:t> </a:t>
            </a:r>
            <a:r>
              <a:rPr sz="2200" i="1" spc="-885" dirty="0">
                <a:latin typeface="Arial"/>
                <a:cs typeface="Arial"/>
              </a:rPr>
              <a:t>@	</a:t>
            </a:r>
            <a:r>
              <a:rPr sz="2200" b="0" i="1" spc="380" dirty="0">
                <a:latin typeface="Bookman Old Style"/>
                <a:cs typeface="Bookman Old Style"/>
              </a:rPr>
              <a:t>F</a:t>
            </a:r>
            <a:r>
              <a:rPr sz="2325" i="1" spc="569" baseline="-10752" dirty="0">
                <a:latin typeface="Arial"/>
                <a:cs typeface="Arial"/>
              </a:rPr>
              <a:t>X,Y</a:t>
            </a:r>
            <a:r>
              <a:rPr sz="2325" i="1" spc="172" baseline="-10752" dirty="0">
                <a:latin typeface="Arial"/>
                <a:cs typeface="Arial"/>
              </a:rPr>
              <a:t> </a:t>
            </a:r>
            <a:r>
              <a:rPr sz="2200" spc="140" dirty="0">
                <a:latin typeface="Trebuchet MS"/>
                <a:cs typeface="Trebuchet MS"/>
              </a:rPr>
              <a:t>(</a:t>
            </a:r>
            <a:r>
              <a:rPr sz="2200" b="0" i="1" spc="140" dirty="0">
                <a:latin typeface="Bookman Old Style"/>
                <a:cs typeface="Bookman Old Style"/>
              </a:rPr>
              <a:t>x,y</a:t>
            </a:r>
            <a:r>
              <a:rPr sz="2200" spc="140" dirty="0">
                <a:latin typeface="Trebuchet MS"/>
                <a:cs typeface="Trebuchet MS"/>
              </a:rPr>
              <a:t>)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08434" y="3239692"/>
            <a:ext cx="1807210" cy="0"/>
          </a:xfrm>
          <a:custGeom>
            <a:avLst/>
            <a:gdLst/>
            <a:ahLst/>
            <a:cxnLst/>
            <a:rect l="l" t="t" r="r" b="b"/>
            <a:pathLst>
              <a:path w="1807209">
                <a:moveTo>
                  <a:pt x="0" y="0"/>
                </a:moveTo>
                <a:lnTo>
                  <a:pt x="1807177" y="0"/>
                </a:lnTo>
              </a:path>
            </a:pathLst>
          </a:custGeom>
          <a:ln w="15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833373" y="3185026"/>
            <a:ext cx="74739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i="1" spc="-750" dirty="0">
                <a:latin typeface="Arial"/>
                <a:cs typeface="Arial"/>
              </a:rPr>
              <a:t>@</a:t>
            </a:r>
            <a:r>
              <a:rPr sz="2200" b="0" i="1" spc="240" dirty="0">
                <a:latin typeface="Bookman Old Style"/>
                <a:cs typeface="Bookman Old Style"/>
              </a:rPr>
              <a:t>x</a:t>
            </a:r>
            <a:r>
              <a:rPr sz="2200" i="1" spc="-750" dirty="0">
                <a:latin typeface="Arial"/>
                <a:cs typeface="Arial"/>
              </a:rPr>
              <a:t>@</a:t>
            </a:r>
            <a:r>
              <a:rPr sz="2200" b="0" i="1" spc="-40" dirty="0">
                <a:latin typeface="Bookman Old Style"/>
                <a:cs typeface="Bookman Old Style"/>
              </a:rPr>
              <a:t>y</a:t>
            </a:r>
            <a:endParaRPr sz="2200">
              <a:latin typeface="Bookman Old Style"/>
              <a:cs typeface="Bookman Old Styl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92956" y="5194050"/>
            <a:ext cx="6413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0" i="1" spc="30" dirty="0">
                <a:latin typeface="Bookman Old Style"/>
                <a:cs typeface="Bookman Old Style"/>
              </a:rPr>
              <a:t>Y</a:t>
            </a:r>
            <a:r>
              <a:rPr sz="2200" b="0" i="1" spc="-195" dirty="0">
                <a:latin typeface="Bookman Old Style"/>
                <a:cs typeface="Bookman Old Style"/>
              </a:rPr>
              <a:t> </a:t>
            </a:r>
            <a:r>
              <a:rPr sz="2200" spc="225" dirty="0">
                <a:latin typeface="Lucida Sans Unicode"/>
                <a:cs typeface="Lucida Sans Unicode"/>
              </a:rPr>
              <a:t>|</a:t>
            </a:r>
            <a:r>
              <a:rPr sz="2200" b="0" i="1" spc="225" dirty="0">
                <a:latin typeface="Bookman Old Style"/>
                <a:cs typeface="Bookman Old Style"/>
              </a:rPr>
              <a:t>X</a:t>
            </a:r>
            <a:endParaRPr sz="2200">
              <a:latin typeface="Bookman Old Style"/>
              <a:cs typeface="Bookman Old Styl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96521" y="5002386"/>
            <a:ext cx="2167255" cy="5041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866775" algn="l"/>
              </a:tabLst>
            </a:pPr>
            <a:r>
              <a:rPr sz="3150" spc="555" dirty="0">
                <a:latin typeface="Segoe UI Symbol"/>
                <a:cs typeface="Segoe UI Symbol"/>
              </a:rPr>
              <a:t>f	</a:t>
            </a:r>
            <a:r>
              <a:rPr sz="3150" spc="180" dirty="0">
                <a:latin typeface="Arial"/>
                <a:cs typeface="Arial"/>
              </a:rPr>
              <a:t>(</a:t>
            </a:r>
            <a:r>
              <a:rPr sz="3150" spc="180" dirty="0">
                <a:latin typeface="Segoe UI Symbol"/>
                <a:cs typeface="Segoe UI Symbol"/>
              </a:rPr>
              <a:t>y</a:t>
            </a:r>
            <a:r>
              <a:rPr sz="3150" i="1" spc="180" dirty="0">
                <a:latin typeface="Arial"/>
                <a:cs typeface="Arial"/>
              </a:rPr>
              <a:t>|</a:t>
            </a:r>
            <a:r>
              <a:rPr sz="3150" spc="180" dirty="0">
                <a:latin typeface="Segoe UI Symbol"/>
                <a:cs typeface="Segoe UI Symbol"/>
              </a:rPr>
              <a:t>x</a:t>
            </a:r>
            <a:r>
              <a:rPr sz="3150" spc="180" dirty="0">
                <a:latin typeface="Arial"/>
                <a:cs typeface="Arial"/>
              </a:rPr>
              <a:t>)</a:t>
            </a:r>
            <a:r>
              <a:rPr sz="3150" spc="-85" dirty="0">
                <a:latin typeface="Arial"/>
                <a:cs typeface="Arial"/>
              </a:rPr>
              <a:t> </a:t>
            </a:r>
            <a:r>
              <a:rPr sz="3150" spc="615" dirty="0">
                <a:latin typeface="Arial"/>
                <a:cs typeface="Arial"/>
              </a:rPr>
              <a:t>=</a:t>
            </a:r>
            <a:endParaRPr sz="31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54254" y="5039387"/>
            <a:ext cx="507365" cy="2647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50" i="1" spc="725" dirty="0">
                <a:latin typeface="Arial"/>
                <a:cs typeface="Arial"/>
              </a:rPr>
              <a:t>X</a:t>
            </a:r>
            <a:r>
              <a:rPr sz="1550" i="1" spc="290" dirty="0">
                <a:latin typeface="Arial"/>
                <a:cs typeface="Arial"/>
              </a:rPr>
              <a:t>,</a:t>
            </a:r>
            <a:r>
              <a:rPr sz="1550" i="1" spc="265" dirty="0">
                <a:latin typeface="Arial"/>
                <a:cs typeface="Arial"/>
              </a:rPr>
              <a:t>Y</a:t>
            </a:r>
            <a:endParaRPr sz="15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97847" y="4919512"/>
            <a:ext cx="14408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26440" algn="l"/>
              </a:tabLst>
            </a:pPr>
            <a:r>
              <a:rPr sz="2200" b="0" i="1" spc="480" dirty="0">
                <a:latin typeface="Bookman Old Style"/>
                <a:cs typeface="Bookman Old Style"/>
              </a:rPr>
              <a:t>f	</a:t>
            </a:r>
            <a:r>
              <a:rPr sz="2200" spc="140" dirty="0">
                <a:latin typeface="Trebuchet MS"/>
                <a:cs typeface="Trebuchet MS"/>
              </a:rPr>
              <a:t>(</a:t>
            </a:r>
            <a:r>
              <a:rPr sz="2200" b="0" i="1" spc="140" dirty="0">
                <a:latin typeface="Bookman Old Style"/>
                <a:cs typeface="Bookman Old Style"/>
              </a:rPr>
              <a:t>x,y</a:t>
            </a:r>
            <a:r>
              <a:rPr sz="2200" spc="140" dirty="0">
                <a:latin typeface="Trebuchet MS"/>
                <a:cs typeface="Trebuchet MS"/>
              </a:rPr>
              <a:t>)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10547" y="5314181"/>
            <a:ext cx="1415415" cy="0"/>
          </a:xfrm>
          <a:custGeom>
            <a:avLst/>
            <a:gdLst/>
            <a:ahLst/>
            <a:cxnLst/>
            <a:rect l="l" t="t" r="r" b="b"/>
            <a:pathLst>
              <a:path w="1415415">
                <a:moveTo>
                  <a:pt x="0" y="0"/>
                </a:moveTo>
                <a:lnTo>
                  <a:pt x="1414952" y="0"/>
                </a:lnTo>
              </a:path>
            </a:pathLst>
          </a:custGeom>
          <a:ln w="159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756025" y="5259582"/>
            <a:ext cx="92392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00" b="0" i="1" spc="600" dirty="0">
                <a:latin typeface="Bookman Old Style"/>
                <a:cs typeface="Bookman Old Style"/>
              </a:rPr>
              <a:t>f</a:t>
            </a:r>
            <a:r>
              <a:rPr sz="2325" i="1" spc="900" baseline="-10752" dirty="0">
                <a:latin typeface="Arial"/>
                <a:cs typeface="Arial"/>
              </a:rPr>
              <a:t>X</a:t>
            </a:r>
            <a:r>
              <a:rPr sz="2325" i="1" spc="-292" baseline="-10752" dirty="0">
                <a:latin typeface="Arial"/>
                <a:cs typeface="Arial"/>
              </a:rPr>
              <a:t> </a:t>
            </a:r>
            <a:r>
              <a:rPr sz="2200" spc="195" dirty="0">
                <a:latin typeface="Trebuchet MS"/>
                <a:cs typeface="Trebuchet MS"/>
              </a:rPr>
              <a:t>(</a:t>
            </a:r>
            <a:r>
              <a:rPr sz="2200" b="0" i="1" spc="195" dirty="0">
                <a:latin typeface="Bookman Old Style"/>
                <a:cs typeface="Bookman Old Style"/>
              </a:rPr>
              <a:t>x</a:t>
            </a:r>
            <a:r>
              <a:rPr sz="2200" spc="195" dirty="0">
                <a:latin typeface="Trebuchet MS"/>
                <a:cs typeface="Trebuchet MS"/>
              </a:rPr>
              <a:t>)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21</a:t>
            </a:fld>
            <a:endParaRPr sz="1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42037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1.2 </a:t>
            </a:r>
            <a:r>
              <a:rPr sz="4000" spc="5" dirty="0"/>
              <a:t>Random</a:t>
            </a:r>
            <a:r>
              <a:rPr sz="4000" spc="-55" dirty="0"/>
              <a:t> </a:t>
            </a:r>
            <a:r>
              <a:rPr sz="4000" dirty="0"/>
              <a:t>Process</a:t>
            </a:r>
            <a:endParaRPr sz="4000"/>
          </a:p>
        </p:txBody>
      </p:sp>
      <p:sp>
        <p:nvSpPr>
          <p:cNvPr id="7" name="object 7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22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9687" y="2031314"/>
            <a:ext cx="8219440" cy="324866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509270" marR="1175385" indent="-497205">
              <a:lnSpc>
                <a:spcPts val="3790"/>
              </a:lnSpc>
              <a:spcBef>
                <a:spcPts val="270"/>
              </a:spcBef>
              <a:buClr>
                <a:srgbClr val="003366"/>
              </a:buClr>
              <a:buFont typeface="Wingdings"/>
              <a:buChar char=""/>
              <a:tabLst>
                <a:tab pos="509905" algn="l"/>
              </a:tabLst>
            </a:pPr>
            <a:r>
              <a:rPr sz="3200" spc="-15" dirty="0">
                <a:latin typeface="Times New Roman"/>
                <a:cs typeface="Times New Roman"/>
              </a:rPr>
              <a:t>Random process: An extension </a:t>
            </a:r>
            <a:r>
              <a:rPr sz="3200" spc="-10" dirty="0">
                <a:latin typeface="Times New Roman"/>
                <a:cs typeface="Times New Roman"/>
              </a:rPr>
              <a:t>of </a:t>
            </a:r>
            <a:r>
              <a:rPr sz="3200" i="1" spc="-15" dirty="0">
                <a:latin typeface="Times New Roman"/>
                <a:cs typeface="Times New Roman"/>
              </a:rPr>
              <a:t>multi-  dimensional </a:t>
            </a:r>
            <a:r>
              <a:rPr sz="3200" spc="-15" dirty="0">
                <a:latin typeface="Times New Roman"/>
                <a:cs typeface="Times New Roman"/>
              </a:rPr>
              <a:t>random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vectors</a:t>
            </a:r>
            <a:endParaRPr sz="3200">
              <a:latin typeface="Times New Roman"/>
              <a:cs typeface="Times New Roman"/>
            </a:endParaRPr>
          </a:p>
          <a:p>
            <a:pPr marL="972185" lvl="1" indent="-462280">
              <a:lnSpc>
                <a:spcPct val="100000"/>
              </a:lnSpc>
              <a:spcBef>
                <a:spcPts val="550"/>
              </a:spcBef>
              <a:buClr>
                <a:srgbClr val="CC0000"/>
              </a:buClr>
              <a:buFont typeface="Wingdings"/>
              <a:buChar char=""/>
              <a:tabLst>
                <a:tab pos="972185" algn="l"/>
                <a:tab pos="972819" algn="l"/>
              </a:tabLst>
            </a:pPr>
            <a:r>
              <a:rPr sz="2700" spc="15" dirty="0">
                <a:latin typeface="Times New Roman"/>
                <a:cs typeface="Times New Roman"/>
              </a:rPr>
              <a:t>Representation </a:t>
            </a:r>
            <a:r>
              <a:rPr sz="2700" spc="10" dirty="0">
                <a:latin typeface="Times New Roman"/>
                <a:cs typeface="Times New Roman"/>
              </a:rPr>
              <a:t>of </a:t>
            </a:r>
            <a:r>
              <a:rPr sz="2700" spc="15" dirty="0">
                <a:latin typeface="Times New Roman"/>
                <a:cs typeface="Times New Roman"/>
              </a:rPr>
              <a:t>two-dimensional </a:t>
            </a:r>
            <a:r>
              <a:rPr sz="2700" spc="10" dirty="0">
                <a:latin typeface="Times New Roman"/>
                <a:cs typeface="Times New Roman"/>
              </a:rPr>
              <a:t>random</a:t>
            </a:r>
            <a:r>
              <a:rPr sz="2700" spc="85" dirty="0">
                <a:latin typeface="Times New Roman"/>
                <a:cs typeface="Times New Roman"/>
              </a:rPr>
              <a:t> </a:t>
            </a:r>
            <a:r>
              <a:rPr sz="2700" spc="15" dirty="0">
                <a:latin typeface="Times New Roman"/>
                <a:cs typeface="Times New Roman"/>
              </a:rPr>
              <a:t>vector</a:t>
            </a:r>
            <a:endParaRPr sz="2700">
              <a:latin typeface="Times New Roman"/>
              <a:cs typeface="Times New Roman"/>
            </a:endParaRPr>
          </a:p>
          <a:p>
            <a:pPr marL="1391920" lvl="2" indent="-419100">
              <a:lnSpc>
                <a:spcPct val="100000"/>
              </a:lnSpc>
              <a:spcBef>
                <a:spcPts val="660"/>
              </a:spcBef>
              <a:buClr>
                <a:srgbClr val="CC0000"/>
              </a:buClr>
              <a:buFont typeface="Wingdings"/>
              <a:buChar char=""/>
              <a:tabLst>
                <a:tab pos="1391285" algn="l"/>
                <a:tab pos="1392555" algn="l"/>
              </a:tabLst>
            </a:pPr>
            <a:r>
              <a:rPr sz="2400" spc="5" dirty="0">
                <a:latin typeface="Times New Roman"/>
                <a:cs typeface="Times New Roman"/>
              </a:rPr>
              <a:t>(</a:t>
            </a:r>
            <a:r>
              <a:rPr sz="2400" i="1" spc="5" dirty="0">
                <a:latin typeface="Times New Roman"/>
                <a:cs typeface="Times New Roman"/>
              </a:rPr>
              <a:t>X</a:t>
            </a:r>
            <a:r>
              <a:rPr sz="2400" spc="5" dirty="0">
                <a:latin typeface="Times New Roman"/>
                <a:cs typeface="Times New Roman"/>
              </a:rPr>
              <a:t>,</a:t>
            </a:r>
            <a:r>
              <a:rPr sz="2400" i="1" spc="5" dirty="0">
                <a:latin typeface="Times New Roman"/>
                <a:cs typeface="Times New Roman"/>
              </a:rPr>
              <a:t>Y</a:t>
            </a:r>
            <a:r>
              <a:rPr sz="2400" spc="5" dirty="0">
                <a:latin typeface="Times New Roman"/>
                <a:cs typeface="Times New Roman"/>
              </a:rPr>
              <a:t>) </a:t>
            </a:r>
            <a:r>
              <a:rPr sz="2400" dirty="0">
                <a:latin typeface="Times New Roman"/>
                <a:cs typeface="Times New Roman"/>
              </a:rPr>
              <a:t>= </a:t>
            </a:r>
            <a:r>
              <a:rPr sz="2400" spc="5" dirty="0">
                <a:latin typeface="Times New Roman"/>
                <a:cs typeface="Times New Roman"/>
              </a:rPr>
              <a:t>(</a:t>
            </a:r>
            <a:r>
              <a:rPr sz="2400" i="1" spc="5" dirty="0">
                <a:latin typeface="Times New Roman"/>
                <a:cs typeface="Times New Roman"/>
              </a:rPr>
              <a:t>X</a:t>
            </a:r>
            <a:r>
              <a:rPr sz="2400" spc="5" dirty="0">
                <a:latin typeface="Times New Roman"/>
                <a:cs typeface="Times New Roman"/>
              </a:rPr>
              <a:t>(1), </a:t>
            </a:r>
            <a:r>
              <a:rPr sz="2400" i="1" spc="5" dirty="0">
                <a:latin typeface="Times New Roman"/>
                <a:cs typeface="Times New Roman"/>
              </a:rPr>
              <a:t>X</a:t>
            </a:r>
            <a:r>
              <a:rPr sz="2400" spc="5" dirty="0">
                <a:latin typeface="Times New Roman"/>
                <a:cs typeface="Times New Roman"/>
              </a:rPr>
              <a:t>(2)) </a:t>
            </a:r>
            <a:r>
              <a:rPr sz="2400" dirty="0">
                <a:latin typeface="Times New Roman"/>
                <a:cs typeface="Times New Roman"/>
              </a:rPr>
              <a:t>= </a:t>
            </a:r>
            <a:r>
              <a:rPr sz="2400" spc="5" dirty="0">
                <a:latin typeface="Times New Roman"/>
                <a:cs typeface="Times New Roman"/>
              </a:rPr>
              <a:t>{</a:t>
            </a:r>
            <a:r>
              <a:rPr sz="2400" i="1" spc="5" dirty="0">
                <a:latin typeface="Times New Roman"/>
                <a:cs typeface="Times New Roman"/>
              </a:rPr>
              <a:t>X</a:t>
            </a:r>
            <a:r>
              <a:rPr sz="2400" spc="5" dirty="0">
                <a:latin typeface="Times New Roman"/>
                <a:cs typeface="Times New Roman"/>
              </a:rPr>
              <a:t>(</a:t>
            </a:r>
            <a:r>
              <a:rPr sz="2400" i="1" spc="5" dirty="0">
                <a:latin typeface="Times New Roman"/>
                <a:cs typeface="Times New Roman"/>
              </a:rPr>
              <a:t>j</a:t>
            </a:r>
            <a:r>
              <a:rPr sz="2400" spc="5" dirty="0">
                <a:latin typeface="Times New Roman"/>
                <a:cs typeface="Times New Roman"/>
              </a:rPr>
              <a:t>), </a:t>
            </a:r>
            <a:r>
              <a:rPr sz="2400" i="1" spc="5" dirty="0">
                <a:latin typeface="Times New Roman"/>
                <a:cs typeface="Times New Roman"/>
              </a:rPr>
              <a:t>j</a:t>
            </a:r>
            <a:r>
              <a:rPr sz="2400" spc="5" dirty="0">
                <a:latin typeface="Symbol"/>
                <a:cs typeface="Symbol"/>
              </a:rPr>
              <a:t></a:t>
            </a:r>
            <a:r>
              <a:rPr sz="2400" i="1" spc="5" dirty="0">
                <a:latin typeface="Times New Roman"/>
                <a:cs typeface="Times New Roman"/>
              </a:rPr>
              <a:t>I</a:t>
            </a:r>
            <a:r>
              <a:rPr sz="2400" spc="5" dirty="0">
                <a:latin typeface="Times New Roman"/>
                <a:cs typeface="Times New Roman"/>
              </a:rPr>
              <a:t>}, </a:t>
            </a:r>
            <a:r>
              <a:rPr sz="2400" spc="10" dirty="0">
                <a:latin typeface="Times New Roman"/>
                <a:cs typeface="Times New Roman"/>
              </a:rPr>
              <a:t>where </a:t>
            </a:r>
            <a:r>
              <a:rPr sz="2400" spc="5" dirty="0">
                <a:latin typeface="Times New Roman"/>
                <a:cs typeface="Times New Roman"/>
              </a:rPr>
              <a:t>the </a:t>
            </a:r>
            <a:r>
              <a:rPr sz="2400" spc="10" dirty="0">
                <a:latin typeface="Times New Roman"/>
                <a:cs typeface="Times New Roman"/>
              </a:rPr>
              <a:t>index set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I</a:t>
            </a:r>
            <a:endParaRPr sz="2400">
              <a:latin typeface="Times New Roman"/>
              <a:cs typeface="Times New Roman"/>
            </a:endParaRPr>
          </a:p>
          <a:p>
            <a:pPr marL="1391920">
              <a:lnSpc>
                <a:spcPct val="100000"/>
              </a:lnSpc>
              <a:spcBef>
                <a:spcPts val="25"/>
              </a:spcBef>
            </a:pPr>
            <a:r>
              <a:rPr sz="2400" spc="10" dirty="0">
                <a:latin typeface="Times New Roman"/>
                <a:cs typeface="Times New Roman"/>
              </a:rPr>
              <a:t>equals </a:t>
            </a:r>
            <a:r>
              <a:rPr sz="2400" spc="5" dirty="0">
                <a:latin typeface="Times New Roman"/>
                <a:cs typeface="Times New Roman"/>
              </a:rPr>
              <a:t>{1,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2}.</a:t>
            </a:r>
            <a:endParaRPr sz="2400">
              <a:latin typeface="Times New Roman"/>
              <a:cs typeface="Times New Roman"/>
            </a:endParaRPr>
          </a:p>
          <a:p>
            <a:pPr marL="972185" lvl="1" indent="-462280">
              <a:lnSpc>
                <a:spcPct val="100000"/>
              </a:lnSpc>
              <a:spcBef>
                <a:spcPts val="705"/>
              </a:spcBef>
              <a:buClr>
                <a:srgbClr val="CC0000"/>
              </a:buClr>
              <a:buFont typeface="Wingdings"/>
              <a:buChar char=""/>
              <a:tabLst>
                <a:tab pos="972185" algn="l"/>
                <a:tab pos="972819" algn="l"/>
              </a:tabLst>
            </a:pPr>
            <a:r>
              <a:rPr sz="2700" spc="15" dirty="0">
                <a:latin typeface="Times New Roman"/>
                <a:cs typeface="Times New Roman"/>
              </a:rPr>
              <a:t>Representation </a:t>
            </a:r>
            <a:r>
              <a:rPr sz="2700" spc="10" dirty="0">
                <a:latin typeface="Times New Roman"/>
                <a:cs typeface="Times New Roman"/>
              </a:rPr>
              <a:t>of </a:t>
            </a:r>
            <a:r>
              <a:rPr sz="2700" i="1" spc="15" dirty="0">
                <a:latin typeface="Times New Roman"/>
                <a:cs typeface="Times New Roman"/>
              </a:rPr>
              <a:t>m</a:t>
            </a:r>
            <a:r>
              <a:rPr sz="2700" spc="15" dirty="0">
                <a:latin typeface="Times New Roman"/>
                <a:cs typeface="Times New Roman"/>
              </a:rPr>
              <a:t>-dimensional </a:t>
            </a:r>
            <a:r>
              <a:rPr sz="2700" spc="10" dirty="0">
                <a:latin typeface="Times New Roman"/>
                <a:cs typeface="Times New Roman"/>
              </a:rPr>
              <a:t>random</a:t>
            </a:r>
            <a:r>
              <a:rPr sz="2700" spc="80" dirty="0">
                <a:latin typeface="Times New Roman"/>
                <a:cs typeface="Times New Roman"/>
              </a:rPr>
              <a:t> </a:t>
            </a:r>
            <a:r>
              <a:rPr sz="2700" spc="15" dirty="0">
                <a:latin typeface="Times New Roman"/>
                <a:cs typeface="Times New Roman"/>
              </a:rPr>
              <a:t>vector</a:t>
            </a:r>
            <a:endParaRPr sz="2700">
              <a:latin typeface="Times New Roman"/>
              <a:cs typeface="Times New Roman"/>
            </a:endParaRPr>
          </a:p>
          <a:p>
            <a:pPr marL="1391920" lvl="2" indent="-419100">
              <a:lnSpc>
                <a:spcPct val="100000"/>
              </a:lnSpc>
              <a:spcBef>
                <a:spcPts val="565"/>
              </a:spcBef>
              <a:buClr>
                <a:srgbClr val="CC0000"/>
              </a:buClr>
              <a:buFont typeface="Wingdings"/>
              <a:buChar char=""/>
              <a:tabLst>
                <a:tab pos="1391285" algn="l"/>
                <a:tab pos="1392555" algn="l"/>
              </a:tabLst>
            </a:pPr>
            <a:r>
              <a:rPr sz="2400" spc="5" dirty="0">
                <a:latin typeface="Times New Roman"/>
                <a:cs typeface="Times New Roman"/>
              </a:rPr>
              <a:t>{</a:t>
            </a:r>
            <a:r>
              <a:rPr sz="2400" i="1" spc="5" dirty="0">
                <a:latin typeface="Times New Roman"/>
                <a:cs typeface="Times New Roman"/>
              </a:rPr>
              <a:t>X</a:t>
            </a:r>
            <a:r>
              <a:rPr sz="2400" spc="5" dirty="0">
                <a:latin typeface="Times New Roman"/>
                <a:cs typeface="Times New Roman"/>
              </a:rPr>
              <a:t>(</a:t>
            </a:r>
            <a:r>
              <a:rPr sz="2400" i="1" spc="5" dirty="0">
                <a:latin typeface="Times New Roman"/>
                <a:cs typeface="Times New Roman"/>
              </a:rPr>
              <a:t>j</a:t>
            </a:r>
            <a:r>
              <a:rPr sz="2400" spc="5" dirty="0">
                <a:latin typeface="Times New Roman"/>
                <a:cs typeface="Times New Roman"/>
              </a:rPr>
              <a:t>), </a:t>
            </a:r>
            <a:r>
              <a:rPr sz="2400" i="1" spc="5" dirty="0">
                <a:latin typeface="Times New Roman"/>
                <a:cs typeface="Times New Roman"/>
              </a:rPr>
              <a:t>j</a:t>
            </a:r>
            <a:r>
              <a:rPr sz="2400" spc="5" dirty="0">
                <a:latin typeface="Symbol"/>
                <a:cs typeface="Symbol"/>
              </a:rPr>
              <a:t></a:t>
            </a:r>
            <a:r>
              <a:rPr sz="2400" i="1" spc="5" dirty="0">
                <a:latin typeface="Times New Roman"/>
                <a:cs typeface="Times New Roman"/>
              </a:rPr>
              <a:t>I</a:t>
            </a:r>
            <a:r>
              <a:rPr sz="2400" spc="5" dirty="0">
                <a:latin typeface="Times New Roman"/>
                <a:cs typeface="Times New Roman"/>
              </a:rPr>
              <a:t>}, </a:t>
            </a:r>
            <a:r>
              <a:rPr sz="2400" spc="10" dirty="0">
                <a:latin typeface="Times New Roman"/>
                <a:cs typeface="Times New Roman"/>
              </a:rPr>
              <a:t>where </a:t>
            </a:r>
            <a:r>
              <a:rPr sz="2400" spc="5" dirty="0">
                <a:latin typeface="Times New Roman"/>
                <a:cs typeface="Times New Roman"/>
              </a:rPr>
              <a:t>the </a:t>
            </a:r>
            <a:r>
              <a:rPr sz="2400" spc="10" dirty="0">
                <a:latin typeface="Times New Roman"/>
                <a:cs typeface="Times New Roman"/>
              </a:rPr>
              <a:t>index set </a:t>
            </a:r>
            <a:r>
              <a:rPr sz="2400" i="1" dirty="0">
                <a:latin typeface="Times New Roman"/>
                <a:cs typeface="Times New Roman"/>
              </a:rPr>
              <a:t>I </a:t>
            </a:r>
            <a:r>
              <a:rPr sz="2400" spc="10" dirty="0">
                <a:latin typeface="Times New Roman"/>
                <a:cs typeface="Times New Roman"/>
              </a:rPr>
              <a:t>equals </a:t>
            </a:r>
            <a:r>
              <a:rPr sz="2400" spc="5" dirty="0">
                <a:latin typeface="Times New Roman"/>
                <a:cs typeface="Times New Roman"/>
              </a:rPr>
              <a:t>{1, </a:t>
            </a:r>
            <a:r>
              <a:rPr sz="2400" spc="10" dirty="0">
                <a:latin typeface="Times New Roman"/>
                <a:cs typeface="Times New Roman"/>
              </a:rPr>
              <a:t>2,…,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i="1" spc="10" dirty="0">
                <a:latin typeface="Times New Roman"/>
                <a:cs typeface="Times New Roman"/>
              </a:rPr>
              <a:t>m</a:t>
            </a:r>
            <a:r>
              <a:rPr sz="2400" spc="10" dirty="0">
                <a:latin typeface="Times New Roman"/>
                <a:cs typeface="Times New Roman"/>
              </a:rPr>
              <a:t>}.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42037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1.2 </a:t>
            </a:r>
            <a:r>
              <a:rPr sz="4000" spc="5" dirty="0"/>
              <a:t>Random</a:t>
            </a:r>
            <a:r>
              <a:rPr sz="4000" spc="-55" dirty="0"/>
              <a:t> </a:t>
            </a:r>
            <a:r>
              <a:rPr sz="4000" dirty="0"/>
              <a:t>Process</a:t>
            </a:r>
            <a:endParaRPr sz="4000"/>
          </a:p>
        </p:txBody>
      </p:sp>
      <p:sp>
        <p:nvSpPr>
          <p:cNvPr id="7" name="object 7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23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87687" y="1962629"/>
            <a:ext cx="7350759" cy="391477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474345" indent="-462280">
              <a:lnSpc>
                <a:spcPct val="100000"/>
              </a:lnSpc>
              <a:spcBef>
                <a:spcPts val="735"/>
              </a:spcBef>
              <a:buClr>
                <a:srgbClr val="CC0000"/>
              </a:buClr>
              <a:buFont typeface="Wingdings"/>
              <a:buChar char=""/>
              <a:tabLst>
                <a:tab pos="474345" algn="l"/>
                <a:tab pos="474980" algn="l"/>
              </a:tabLst>
            </a:pPr>
            <a:r>
              <a:rPr sz="2700" spc="15" dirty="0">
                <a:latin typeface="Times New Roman"/>
                <a:cs typeface="Times New Roman"/>
              </a:rPr>
              <a:t>How about </a:t>
            </a:r>
            <a:r>
              <a:rPr sz="2700" spc="10" dirty="0">
                <a:latin typeface="Times New Roman"/>
                <a:cs typeface="Times New Roman"/>
              </a:rPr>
              <a:t>{</a:t>
            </a:r>
            <a:r>
              <a:rPr sz="2700" i="1" spc="10" dirty="0">
                <a:latin typeface="Times New Roman"/>
                <a:cs typeface="Times New Roman"/>
              </a:rPr>
              <a:t>X</a:t>
            </a:r>
            <a:r>
              <a:rPr sz="2700" spc="10" dirty="0">
                <a:latin typeface="Times New Roman"/>
                <a:cs typeface="Times New Roman"/>
              </a:rPr>
              <a:t>(</a:t>
            </a:r>
            <a:r>
              <a:rPr sz="2700" i="1" spc="10" dirty="0">
                <a:latin typeface="Times New Roman"/>
                <a:cs typeface="Times New Roman"/>
              </a:rPr>
              <a:t>t</a:t>
            </a:r>
            <a:r>
              <a:rPr sz="2700" spc="10" dirty="0">
                <a:latin typeface="Times New Roman"/>
                <a:cs typeface="Times New Roman"/>
              </a:rPr>
              <a:t>),</a:t>
            </a:r>
            <a:r>
              <a:rPr sz="2700" spc="45" dirty="0">
                <a:latin typeface="Times New Roman"/>
                <a:cs typeface="Times New Roman"/>
              </a:rPr>
              <a:t> </a:t>
            </a:r>
            <a:r>
              <a:rPr sz="2700" i="1" spc="25" dirty="0">
                <a:latin typeface="Times New Roman"/>
                <a:cs typeface="Times New Roman"/>
              </a:rPr>
              <a:t>t</a:t>
            </a:r>
            <a:r>
              <a:rPr sz="2700" spc="25" dirty="0">
                <a:latin typeface="Symbol"/>
                <a:cs typeface="Symbol"/>
              </a:rPr>
              <a:t></a:t>
            </a:r>
            <a:r>
              <a:rPr sz="2700" spc="25" dirty="0">
                <a:latin typeface="Times New Roman"/>
                <a:cs typeface="Times New Roman"/>
              </a:rPr>
              <a:t>}?</a:t>
            </a:r>
            <a:endParaRPr sz="2700">
              <a:latin typeface="Times New Roman"/>
              <a:cs typeface="Times New Roman"/>
            </a:endParaRPr>
          </a:p>
          <a:p>
            <a:pPr marL="893444" marR="5080" lvl="1" indent="-418465">
              <a:lnSpc>
                <a:spcPct val="100800"/>
              </a:lnSpc>
              <a:spcBef>
                <a:spcPts val="540"/>
              </a:spcBef>
              <a:buClr>
                <a:srgbClr val="CC0000"/>
              </a:buClr>
              <a:buFont typeface="Wingdings"/>
              <a:buChar char=""/>
              <a:tabLst>
                <a:tab pos="893444" algn="l"/>
                <a:tab pos="894080" algn="l"/>
              </a:tabLst>
            </a:pPr>
            <a:r>
              <a:rPr sz="2400" dirty="0">
                <a:latin typeface="Times New Roman"/>
                <a:cs typeface="Times New Roman"/>
              </a:rPr>
              <a:t>It is </a:t>
            </a:r>
            <a:r>
              <a:rPr sz="2400" spc="5" dirty="0">
                <a:latin typeface="Times New Roman"/>
                <a:cs typeface="Times New Roman"/>
              </a:rPr>
              <a:t>no </a:t>
            </a:r>
            <a:r>
              <a:rPr sz="2400" spc="10" dirty="0">
                <a:latin typeface="Times New Roman"/>
                <a:cs typeface="Times New Roman"/>
              </a:rPr>
              <a:t>longer 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10" dirty="0">
                <a:latin typeface="Times New Roman"/>
                <a:cs typeface="Times New Roman"/>
              </a:rPr>
              <a:t>random vector since </a:t>
            </a:r>
            <a:r>
              <a:rPr sz="2400" spc="5" dirty="0">
                <a:latin typeface="Times New Roman"/>
                <a:cs typeface="Times New Roman"/>
              </a:rPr>
              <a:t>the </a:t>
            </a:r>
            <a:r>
              <a:rPr sz="2400" spc="10" dirty="0">
                <a:latin typeface="Times New Roman"/>
                <a:cs typeface="Times New Roman"/>
              </a:rPr>
              <a:t>index set </a:t>
            </a:r>
            <a:r>
              <a:rPr sz="2400" spc="5" dirty="0">
                <a:latin typeface="Times New Roman"/>
                <a:cs typeface="Times New Roman"/>
              </a:rPr>
              <a:t>is  </a:t>
            </a:r>
            <a:r>
              <a:rPr sz="2400" spc="10" dirty="0">
                <a:latin typeface="Times New Roman"/>
                <a:cs typeface="Times New Roman"/>
              </a:rPr>
              <a:t>continuous!</a:t>
            </a:r>
            <a:endParaRPr sz="2400">
              <a:latin typeface="Times New Roman"/>
              <a:cs typeface="Times New Roman"/>
            </a:endParaRPr>
          </a:p>
          <a:p>
            <a:pPr marL="893444" marR="182880" lvl="1" indent="-418465">
              <a:lnSpc>
                <a:spcPct val="100000"/>
              </a:lnSpc>
              <a:spcBef>
                <a:spcPts val="625"/>
              </a:spcBef>
              <a:buClr>
                <a:srgbClr val="CC0000"/>
              </a:buClr>
              <a:buFont typeface="Wingdings"/>
              <a:buChar char=""/>
              <a:tabLst>
                <a:tab pos="893444" algn="l"/>
                <a:tab pos="894080" algn="l"/>
              </a:tabLst>
            </a:pPr>
            <a:r>
              <a:rPr sz="2400" spc="5" dirty="0">
                <a:latin typeface="Times New Roman"/>
                <a:cs typeface="Times New Roman"/>
              </a:rPr>
              <a:t>This </a:t>
            </a:r>
            <a:r>
              <a:rPr sz="2400" dirty="0">
                <a:latin typeface="Times New Roman"/>
                <a:cs typeface="Times New Roman"/>
              </a:rPr>
              <a:t>is a </a:t>
            </a:r>
            <a:r>
              <a:rPr sz="2400" spc="5" dirty="0">
                <a:latin typeface="Times New Roman"/>
                <a:cs typeface="Times New Roman"/>
              </a:rPr>
              <a:t>suitable </a:t>
            </a:r>
            <a:r>
              <a:rPr sz="2400" spc="10" dirty="0">
                <a:latin typeface="Times New Roman"/>
                <a:cs typeface="Times New Roman"/>
              </a:rPr>
              <a:t>model </a:t>
            </a:r>
            <a:r>
              <a:rPr sz="2400" spc="5" dirty="0">
                <a:latin typeface="Times New Roman"/>
                <a:cs typeface="Times New Roman"/>
              </a:rPr>
              <a:t>for, e.g., 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10" dirty="0">
                <a:latin typeface="Times New Roman"/>
                <a:cs typeface="Times New Roman"/>
              </a:rPr>
              <a:t>noise because </a:t>
            </a:r>
            <a:r>
              <a:rPr sz="2400" dirty="0">
                <a:latin typeface="Times New Roman"/>
                <a:cs typeface="Times New Roman"/>
              </a:rPr>
              <a:t>a  </a:t>
            </a:r>
            <a:r>
              <a:rPr sz="2400" spc="10" dirty="0">
                <a:latin typeface="Times New Roman"/>
                <a:cs typeface="Times New Roman"/>
              </a:rPr>
              <a:t>noise </a:t>
            </a:r>
            <a:r>
              <a:rPr sz="2400" spc="5" dirty="0">
                <a:latin typeface="Times New Roman"/>
                <a:cs typeface="Times New Roman"/>
              </a:rPr>
              <a:t>often exists </a:t>
            </a:r>
            <a:r>
              <a:rPr sz="2400" spc="10" dirty="0">
                <a:latin typeface="Times New Roman"/>
                <a:cs typeface="Times New Roman"/>
              </a:rPr>
              <a:t>continuously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time.</a:t>
            </a:r>
            <a:endParaRPr sz="2400">
              <a:latin typeface="Times New Roman"/>
              <a:cs typeface="Times New Roman"/>
            </a:endParaRPr>
          </a:p>
          <a:p>
            <a:pPr marL="893444" lvl="1" indent="-418465">
              <a:lnSpc>
                <a:spcPct val="100000"/>
              </a:lnSpc>
              <a:spcBef>
                <a:spcPts val="620"/>
              </a:spcBef>
              <a:buClr>
                <a:srgbClr val="CC0000"/>
              </a:buClr>
              <a:buFont typeface="Wingdings"/>
              <a:buChar char=""/>
              <a:tabLst>
                <a:tab pos="893444" algn="l"/>
                <a:tab pos="894080" algn="l"/>
              </a:tabLst>
            </a:pPr>
            <a:r>
              <a:rPr sz="2400" dirty="0">
                <a:latin typeface="Times New Roman"/>
                <a:cs typeface="Times New Roman"/>
              </a:rPr>
              <a:t>Its </a:t>
            </a:r>
            <a:r>
              <a:rPr sz="2400" spc="10" dirty="0">
                <a:latin typeface="Times New Roman"/>
                <a:cs typeface="Times New Roman"/>
              </a:rPr>
              <a:t>cdf </a:t>
            </a:r>
            <a:r>
              <a:rPr sz="2400" dirty="0">
                <a:latin typeface="Times New Roman"/>
                <a:cs typeface="Times New Roman"/>
              </a:rPr>
              <a:t>is </a:t>
            </a:r>
            <a:r>
              <a:rPr sz="2400" spc="10" dirty="0">
                <a:latin typeface="Times New Roman"/>
                <a:cs typeface="Times New Roman"/>
              </a:rPr>
              <a:t>well-defined through </a:t>
            </a:r>
            <a:r>
              <a:rPr sz="2400" spc="5" dirty="0">
                <a:latin typeface="Times New Roman"/>
                <a:cs typeface="Times New Roman"/>
              </a:rPr>
              <a:t>the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mapping:</a:t>
            </a:r>
            <a:endParaRPr sz="2400">
              <a:latin typeface="Times New Roman"/>
              <a:cs typeface="Times New Roman"/>
            </a:endParaRPr>
          </a:p>
          <a:p>
            <a:pPr marL="2209800">
              <a:lnSpc>
                <a:spcPct val="100000"/>
              </a:lnSpc>
              <a:spcBef>
                <a:spcPts val="2285"/>
              </a:spcBef>
            </a:pPr>
            <a:r>
              <a:rPr sz="2700" i="1" spc="40" dirty="0">
                <a:latin typeface="Times New Roman"/>
                <a:cs typeface="Times New Roman"/>
              </a:rPr>
              <a:t>X</a:t>
            </a:r>
            <a:r>
              <a:rPr sz="2700" i="1" spc="-220" dirty="0">
                <a:latin typeface="Times New Roman"/>
                <a:cs typeface="Times New Roman"/>
              </a:rPr>
              <a:t> </a:t>
            </a:r>
            <a:r>
              <a:rPr sz="2700" spc="95" dirty="0">
                <a:latin typeface="Times New Roman"/>
                <a:cs typeface="Times New Roman"/>
              </a:rPr>
              <a:t>(</a:t>
            </a:r>
            <a:r>
              <a:rPr sz="2700" i="1" spc="95" dirty="0">
                <a:latin typeface="Times New Roman"/>
                <a:cs typeface="Times New Roman"/>
              </a:rPr>
              <a:t>t</a:t>
            </a:r>
            <a:r>
              <a:rPr sz="2700" spc="95" dirty="0">
                <a:latin typeface="Times New Roman"/>
                <a:cs typeface="Times New Roman"/>
              </a:rPr>
              <a:t>)</a:t>
            </a:r>
            <a:r>
              <a:rPr sz="2700" spc="-225" dirty="0">
                <a:latin typeface="Times New Roman"/>
                <a:cs typeface="Times New Roman"/>
              </a:rPr>
              <a:t> </a:t>
            </a:r>
            <a:r>
              <a:rPr sz="2700" spc="15" dirty="0">
                <a:latin typeface="Times New Roman"/>
                <a:cs typeface="Times New Roman"/>
              </a:rPr>
              <a:t>:</a:t>
            </a:r>
            <a:r>
              <a:rPr sz="2700" spc="-100" dirty="0">
                <a:latin typeface="Times New Roman"/>
                <a:cs typeface="Times New Roman"/>
              </a:rPr>
              <a:t> </a:t>
            </a:r>
            <a:r>
              <a:rPr sz="2700" i="1" spc="35" dirty="0">
                <a:latin typeface="Times New Roman"/>
                <a:cs typeface="Times New Roman"/>
              </a:rPr>
              <a:t>S</a:t>
            </a:r>
            <a:r>
              <a:rPr sz="2700" i="1" spc="110" dirty="0">
                <a:latin typeface="Times New Roman"/>
                <a:cs typeface="Times New Roman"/>
              </a:rPr>
              <a:t> </a:t>
            </a:r>
            <a:r>
              <a:rPr sz="2700" spc="65" dirty="0">
                <a:latin typeface="Symbol"/>
                <a:cs typeface="Symbol"/>
              </a:rPr>
              <a:t></a:t>
            </a:r>
            <a:r>
              <a:rPr sz="2700" spc="-125" dirty="0">
                <a:latin typeface="Times New Roman"/>
                <a:cs typeface="Times New Roman"/>
              </a:rPr>
              <a:t> </a:t>
            </a:r>
            <a:r>
              <a:rPr sz="2700" spc="55" dirty="0">
                <a:latin typeface="Symbol"/>
                <a:cs typeface="Symbol"/>
              </a:rPr>
              <a:t></a:t>
            </a:r>
            <a:endParaRPr sz="2700">
              <a:latin typeface="Symbol"/>
              <a:cs typeface="Symbol"/>
            </a:endParaRPr>
          </a:p>
          <a:p>
            <a:pPr marL="861694">
              <a:lnSpc>
                <a:spcPct val="100000"/>
              </a:lnSpc>
              <a:spcBef>
                <a:spcPts val="2110"/>
              </a:spcBef>
            </a:pPr>
            <a:r>
              <a:rPr sz="2400" spc="5" dirty="0">
                <a:latin typeface="Times New Roman"/>
                <a:cs typeface="Times New Roman"/>
              </a:rPr>
              <a:t>for </a:t>
            </a:r>
            <a:r>
              <a:rPr sz="2400" spc="10" dirty="0">
                <a:latin typeface="Times New Roman"/>
                <a:cs typeface="Times New Roman"/>
              </a:rPr>
              <a:t>every </a:t>
            </a:r>
            <a:r>
              <a:rPr sz="2400" i="1" dirty="0">
                <a:latin typeface="Times New Roman"/>
                <a:cs typeface="Times New Roman"/>
              </a:rPr>
              <a:t>t </a:t>
            </a:r>
            <a:r>
              <a:rPr sz="2400" dirty="0">
                <a:latin typeface="Symbol"/>
                <a:cs typeface="Symbol"/>
              </a:rPr>
              <a:t>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Symbol"/>
                <a:cs typeface="Symbol"/>
              </a:rPr>
              <a:t></a:t>
            </a:r>
            <a:r>
              <a:rPr sz="2400" spc="1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49021" y="1874705"/>
            <a:ext cx="1826260" cy="4757420"/>
          </a:xfrm>
          <a:custGeom>
            <a:avLst/>
            <a:gdLst/>
            <a:ahLst/>
            <a:cxnLst/>
            <a:rect l="l" t="t" r="r" b="b"/>
            <a:pathLst>
              <a:path w="1826260" h="4757420">
                <a:moveTo>
                  <a:pt x="913131" y="0"/>
                </a:moveTo>
                <a:lnTo>
                  <a:pt x="861315" y="3765"/>
                </a:lnTo>
                <a:lnTo>
                  <a:pt x="810257" y="14928"/>
                </a:lnTo>
                <a:lnTo>
                  <a:pt x="760034" y="33287"/>
                </a:lnTo>
                <a:lnTo>
                  <a:pt x="710724" y="58641"/>
                </a:lnTo>
                <a:lnTo>
                  <a:pt x="662403" y="90791"/>
                </a:lnTo>
                <a:lnTo>
                  <a:pt x="615149" y="129534"/>
                </a:lnTo>
                <a:lnTo>
                  <a:pt x="569039" y="174670"/>
                </a:lnTo>
                <a:lnTo>
                  <a:pt x="524149" y="225999"/>
                </a:lnTo>
                <a:lnTo>
                  <a:pt x="480558" y="283319"/>
                </a:lnTo>
                <a:lnTo>
                  <a:pt x="438341" y="346430"/>
                </a:lnTo>
                <a:lnTo>
                  <a:pt x="417773" y="380094"/>
                </a:lnTo>
                <a:lnTo>
                  <a:pt x="397577" y="415131"/>
                </a:lnTo>
                <a:lnTo>
                  <a:pt x="377763" y="451515"/>
                </a:lnTo>
                <a:lnTo>
                  <a:pt x="358342" y="489221"/>
                </a:lnTo>
                <a:lnTo>
                  <a:pt x="339322" y="528224"/>
                </a:lnTo>
                <a:lnTo>
                  <a:pt x="320713" y="568499"/>
                </a:lnTo>
                <a:lnTo>
                  <a:pt x="302525" y="610021"/>
                </a:lnTo>
                <a:lnTo>
                  <a:pt x="284767" y="652765"/>
                </a:lnTo>
                <a:lnTo>
                  <a:pt x="267449" y="696705"/>
                </a:lnTo>
                <a:lnTo>
                  <a:pt x="250582" y="741817"/>
                </a:lnTo>
                <a:lnTo>
                  <a:pt x="234173" y="788076"/>
                </a:lnTo>
                <a:lnTo>
                  <a:pt x="218234" y="835456"/>
                </a:lnTo>
                <a:lnTo>
                  <a:pt x="202773" y="883932"/>
                </a:lnTo>
                <a:lnTo>
                  <a:pt x="187801" y="933479"/>
                </a:lnTo>
                <a:lnTo>
                  <a:pt x="173326" y="984072"/>
                </a:lnTo>
                <a:lnTo>
                  <a:pt x="159359" y="1035687"/>
                </a:lnTo>
                <a:lnTo>
                  <a:pt x="145910" y="1088297"/>
                </a:lnTo>
                <a:lnTo>
                  <a:pt x="132987" y="1141878"/>
                </a:lnTo>
                <a:lnTo>
                  <a:pt x="120600" y="1196404"/>
                </a:lnTo>
                <a:lnTo>
                  <a:pt x="108760" y="1251851"/>
                </a:lnTo>
                <a:lnTo>
                  <a:pt x="97475" y="1308194"/>
                </a:lnTo>
                <a:lnTo>
                  <a:pt x="86756" y="1365407"/>
                </a:lnTo>
                <a:lnTo>
                  <a:pt x="76611" y="1423465"/>
                </a:lnTo>
                <a:lnTo>
                  <a:pt x="67052" y="1482344"/>
                </a:lnTo>
                <a:lnTo>
                  <a:pt x="58086" y="1542017"/>
                </a:lnTo>
                <a:lnTo>
                  <a:pt x="49725" y="1602461"/>
                </a:lnTo>
                <a:lnTo>
                  <a:pt x="41977" y="1663649"/>
                </a:lnTo>
                <a:lnTo>
                  <a:pt x="34852" y="1725557"/>
                </a:lnTo>
                <a:lnTo>
                  <a:pt x="28360" y="1788160"/>
                </a:lnTo>
                <a:lnTo>
                  <a:pt x="22511" y="1851432"/>
                </a:lnTo>
                <a:lnTo>
                  <a:pt x="17313" y="1915349"/>
                </a:lnTo>
                <a:lnTo>
                  <a:pt x="12778" y="1979885"/>
                </a:lnTo>
                <a:lnTo>
                  <a:pt x="8913" y="2045015"/>
                </a:lnTo>
                <a:lnTo>
                  <a:pt x="5730" y="2110714"/>
                </a:lnTo>
                <a:lnTo>
                  <a:pt x="3237" y="2176958"/>
                </a:lnTo>
                <a:lnTo>
                  <a:pt x="1445" y="2243720"/>
                </a:lnTo>
                <a:lnTo>
                  <a:pt x="362" y="2310977"/>
                </a:lnTo>
                <a:lnTo>
                  <a:pt x="0" y="2378702"/>
                </a:lnTo>
                <a:lnTo>
                  <a:pt x="362" y="2446427"/>
                </a:lnTo>
                <a:lnTo>
                  <a:pt x="1445" y="2513683"/>
                </a:lnTo>
                <a:lnTo>
                  <a:pt x="3237" y="2580446"/>
                </a:lnTo>
                <a:lnTo>
                  <a:pt x="5730" y="2646689"/>
                </a:lnTo>
                <a:lnTo>
                  <a:pt x="8913" y="2712389"/>
                </a:lnTo>
                <a:lnTo>
                  <a:pt x="12778" y="2777519"/>
                </a:lnTo>
                <a:lnTo>
                  <a:pt x="17313" y="2842055"/>
                </a:lnTo>
                <a:lnTo>
                  <a:pt x="22511" y="2905972"/>
                </a:lnTo>
                <a:lnTo>
                  <a:pt x="28360" y="2969244"/>
                </a:lnTo>
                <a:lnTo>
                  <a:pt x="34852" y="3031847"/>
                </a:lnTo>
                <a:lnTo>
                  <a:pt x="41977" y="3093755"/>
                </a:lnTo>
                <a:lnTo>
                  <a:pt x="49725" y="3154943"/>
                </a:lnTo>
                <a:lnTo>
                  <a:pt x="58086" y="3215387"/>
                </a:lnTo>
                <a:lnTo>
                  <a:pt x="67052" y="3275060"/>
                </a:lnTo>
                <a:lnTo>
                  <a:pt x="76611" y="3333938"/>
                </a:lnTo>
                <a:lnTo>
                  <a:pt x="86756" y="3391997"/>
                </a:lnTo>
                <a:lnTo>
                  <a:pt x="97475" y="3449210"/>
                </a:lnTo>
                <a:lnTo>
                  <a:pt x="108760" y="3505552"/>
                </a:lnTo>
                <a:lnTo>
                  <a:pt x="120600" y="3560999"/>
                </a:lnTo>
                <a:lnTo>
                  <a:pt x="132987" y="3615526"/>
                </a:lnTo>
                <a:lnTo>
                  <a:pt x="145910" y="3669107"/>
                </a:lnTo>
                <a:lnTo>
                  <a:pt x="159359" y="3721717"/>
                </a:lnTo>
                <a:lnTo>
                  <a:pt x="173326" y="3773331"/>
                </a:lnTo>
                <a:lnTo>
                  <a:pt x="187801" y="3823925"/>
                </a:lnTo>
                <a:lnTo>
                  <a:pt x="202773" y="3873472"/>
                </a:lnTo>
                <a:lnTo>
                  <a:pt x="218234" y="3921948"/>
                </a:lnTo>
                <a:lnTo>
                  <a:pt x="234173" y="3969328"/>
                </a:lnTo>
                <a:lnTo>
                  <a:pt x="250582" y="4015586"/>
                </a:lnTo>
                <a:lnTo>
                  <a:pt x="267449" y="4060698"/>
                </a:lnTo>
                <a:lnTo>
                  <a:pt x="284767" y="4104639"/>
                </a:lnTo>
                <a:lnTo>
                  <a:pt x="302525" y="4147383"/>
                </a:lnTo>
                <a:lnTo>
                  <a:pt x="320713" y="4188905"/>
                </a:lnTo>
                <a:lnTo>
                  <a:pt x="339322" y="4229180"/>
                </a:lnTo>
                <a:lnTo>
                  <a:pt x="358342" y="4268183"/>
                </a:lnTo>
                <a:lnTo>
                  <a:pt x="377763" y="4305889"/>
                </a:lnTo>
                <a:lnTo>
                  <a:pt x="397577" y="4342273"/>
                </a:lnTo>
                <a:lnTo>
                  <a:pt x="417773" y="4377309"/>
                </a:lnTo>
                <a:lnTo>
                  <a:pt x="438341" y="4410974"/>
                </a:lnTo>
                <a:lnTo>
                  <a:pt x="459273" y="4443240"/>
                </a:lnTo>
                <a:lnTo>
                  <a:pt x="502187" y="4503481"/>
                </a:lnTo>
                <a:lnTo>
                  <a:pt x="546437" y="4557831"/>
                </a:lnTo>
                <a:lnTo>
                  <a:pt x="591946" y="4606088"/>
                </a:lnTo>
                <a:lnTo>
                  <a:pt x="638638" y="4648053"/>
                </a:lnTo>
                <a:lnTo>
                  <a:pt x="686435" y="4683525"/>
                </a:lnTo>
                <a:lnTo>
                  <a:pt x="735260" y="4712302"/>
                </a:lnTo>
                <a:lnTo>
                  <a:pt x="785036" y="4734184"/>
                </a:lnTo>
                <a:lnTo>
                  <a:pt x="835686" y="4748970"/>
                </a:lnTo>
                <a:lnTo>
                  <a:pt x="887133" y="4756459"/>
                </a:lnTo>
                <a:lnTo>
                  <a:pt x="913131" y="4757404"/>
                </a:lnTo>
                <a:lnTo>
                  <a:pt x="939129" y="4756459"/>
                </a:lnTo>
                <a:lnTo>
                  <a:pt x="990576" y="4748970"/>
                </a:lnTo>
                <a:lnTo>
                  <a:pt x="1041226" y="4734184"/>
                </a:lnTo>
                <a:lnTo>
                  <a:pt x="1091002" y="4712302"/>
                </a:lnTo>
                <a:lnTo>
                  <a:pt x="1139827" y="4683525"/>
                </a:lnTo>
                <a:lnTo>
                  <a:pt x="1187624" y="4648053"/>
                </a:lnTo>
                <a:lnTo>
                  <a:pt x="1234316" y="4606088"/>
                </a:lnTo>
                <a:lnTo>
                  <a:pt x="1279825" y="4557831"/>
                </a:lnTo>
                <a:lnTo>
                  <a:pt x="1324075" y="4503481"/>
                </a:lnTo>
                <a:lnTo>
                  <a:pt x="1366989" y="4443240"/>
                </a:lnTo>
                <a:lnTo>
                  <a:pt x="1387920" y="4410974"/>
                </a:lnTo>
                <a:lnTo>
                  <a:pt x="1408489" y="4377309"/>
                </a:lnTo>
                <a:lnTo>
                  <a:pt x="1428685" y="4342273"/>
                </a:lnTo>
                <a:lnTo>
                  <a:pt x="1448498" y="4305889"/>
                </a:lnTo>
                <a:lnTo>
                  <a:pt x="1467920" y="4268183"/>
                </a:lnTo>
                <a:lnTo>
                  <a:pt x="1486940" y="4229180"/>
                </a:lnTo>
                <a:lnTo>
                  <a:pt x="1505549" y="4188905"/>
                </a:lnTo>
                <a:lnTo>
                  <a:pt x="1523737" y="4147383"/>
                </a:lnTo>
                <a:lnTo>
                  <a:pt x="1541495" y="4104639"/>
                </a:lnTo>
                <a:lnTo>
                  <a:pt x="1558812" y="4060698"/>
                </a:lnTo>
                <a:lnTo>
                  <a:pt x="1575680" y="4015586"/>
                </a:lnTo>
                <a:lnTo>
                  <a:pt x="1592088" y="3969328"/>
                </a:lnTo>
                <a:lnTo>
                  <a:pt x="1608028" y="3921948"/>
                </a:lnTo>
                <a:lnTo>
                  <a:pt x="1623489" y="3873472"/>
                </a:lnTo>
                <a:lnTo>
                  <a:pt x="1638461" y="3823925"/>
                </a:lnTo>
                <a:lnTo>
                  <a:pt x="1652936" y="3773331"/>
                </a:lnTo>
                <a:lnTo>
                  <a:pt x="1666903" y="3721717"/>
                </a:lnTo>
                <a:lnTo>
                  <a:pt x="1680352" y="3669107"/>
                </a:lnTo>
                <a:lnTo>
                  <a:pt x="1693275" y="3615526"/>
                </a:lnTo>
                <a:lnTo>
                  <a:pt x="1705662" y="3560999"/>
                </a:lnTo>
                <a:lnTo>
                  <a:pt x="1717502" y="3505552"/>
                </a:lnTo>
                <a:lnTo>
                  <a:pt x="1728787" y="3449210"/>
                </a:lnTo>
                <a:lnTo>
                  <a:pt x="1739506" y="3391997"/>
                </a:lnTo>
                <a:lnTo>
                  <a:pt x="1749650" y="3333938"/>
                </a:lnTo>
                <a:lnTo>
                  <a:pt x="1759210" y="3275060"/>
                </a:lnTo>
                <a:lnTo>
                  <a:pt x="1768176" y="3215387"/>
                </a:lnTo>
                <a:lnTo>
                  <a:pt x="1776537" y="3154943"/>
                </a:lnTo>
                <a:lnTo>
                  <a:pt x="1784285" y="3093755"/>
                </a:lnTo>
                <a:lnTo>
                  <a:pt x="1791410" y="3031847"/>
                </a:lnTo>
                <a:lnTo>
                  <a:pt x="1797902" y="2969244"/>
                </a:lnTo>
                <a:lnTo>
                  <a:pt x="1803751" y="2905972"/>
                </a:lnTo>
                <a:lnTo>
                  <a:pt x="1808949" y="2842055"/>
                </a:lnTo>
                <a:lnTo>
                  <a:pt x="1813484" y="2777519"/>
                </a:lnTo>
                <a:lnTo>
                  <a:pt x="1817348" y="2712389"/>
                </a:lnTo>
                <a:lnTo>
                  <a:pt x="1820532" y="2646689"/>
                </a:lnTo>
                <a:lnTo>
                  <a:pt x="1823025" y="2580446"/>
                </a:lnTo>
                <a:lnTo>
                  <a:pt x="1824817" y="2513683"/>
                </a:lnTo>
                <a:lnTo>
                  <a:pt x="1825899" y="2446427"/>
                </a:lnTo>
                <a:lnTo>
                  <a:pt x="1826262" y="2378702"/>
                </a:lnTo>
                <a:lnTo>
                  <a:pt x="1825899" y="2310977"/>
                </a:lnTo>
                <a:lnTo>
                  <a:pt x="1824817" y="2243720"/>
                </a:lnTo>
                <a:lnTo>
                  <a:pt x="1823025" y="2176958"/>
                </a:lnTo>
                <a:lnTo>
                  <a:pt x="1820532" y="2110714"/>
                </a:lnTo>
                <a:lnTo>
                  <a:pt x="1817348" y="2045015"/>
                </a:lnTo>
                <a:lnTo>
                  <a:pt x="1813484" y="1979885"/>
                </a:lnTo>
                <a:lnTo>
                  <a:pt x="1808949" y="1915349"/>
                </a:lnTo>
                <a:lnTo>
                  <a:pt x="1803751" y="1851432"/>
                </a:lnTo>
                <a:lnTo>
                  <a:pt x="1797902" y="1788160"/>
                </a:lnTo>
                <a:lnTo>
                  <a:pt x="1791410" y="1725557"/>
                </a:lnTo>
                <a:lnTo>
                  <a:pt x="1784285" y="1663649"/>
                </a:lnTo>
                <a:lnTo>
                  <a:pt x="1776537" y="1602461"/>
                </a:lnTo>
                <a:lnTo>
                  <a:pt x="1768176" y="1542017"/>
                </a:lnTo>
                <a:lnTo>
                  <a:pt x="1759210" y="1482344"/>
                </a:lnTo>
                <a:lnTo>
                  <a:pt x="1749650" y="1423465"/>
                </a:lnTo>
                <a:lnTo>
                  <a:pt x="1739506" y="1365407"/>
                </a:lnTo>
                <a:lnTo>
                  <a:pt x="1728787" y="1308194"/>
                </a:lnTo>
                <a:lnTo>
                  <a:pt x="1717502" y="1251851"/>
                </a:lnTo>
                <a:lnTo>
                  <a:pt x="1705662" y="1196404"/>
                </a:lnTo>
                <a:lnTo>
                  <a:pt x="1693275" y="1141878"/>
                </a:lnTo>
                <a:lnTo>
                  <a:pt x="1680352" y="1088297"/>
                </a:lnTo>
                <a:lnTo>
                  <a:pt x="1666903" y="1035687"/>
                </a:lnTo>
                <a:lnTo>
                  <a:pt x="1652936" y="984072"/>
                </a:lnTo>
                <a:lnTo>
                  <a:pt x="1638461" y="933479"/>
                </a:lnTo>
                <a:lnTo>
                  <a:pt x="1623489" y="883932"/>
                </a:lnTo>
                <a:lnTo>
                  <a:pt x="1608028" y="835456"/>
                </a:lnTo>
                <a:lnTo>
                  <a:pt x="1592088" y="788076"/>
                </a:lnTo>
                <a:lnTo>
                  <a:pt x="1575680" y="741817"/>
                </a:lnTo>
                <a:lnTo>
                  <a:pt x="1558812" y="696705"/>
                </a:lnTo>
                <a:lnTo>
                  <a:pt x="1541495" y="652765"/>
                </a:lnTo>
                <a:lnTo>
                  <a:pt x="1523737" y="610021"/>
                </a:lnTo>
                <a:lnTo>
                  <a:pt x="1505549" y="568499"/>
                </a:lnTo>
                <a:lnTo>
                  <a:pt x="1486940" y="528224"/>
                </a:lnTo>
                <a:lnTo>
                  <a:pt x="1467920" y="489221"/>
                </a:lnTo>
                <a:lnTo>
                  <a:pt x="1448498" y="451515"/>
                </a:lnTo>
                <a:lnTo>
                  <a:pt x="1428685" y="415131"/>
                </a:lnTo>
                <a:lnTo>
                  <a:pt x="1408489" y="380094"/>
                </a:lnTo>
                <a:lnTo>
                  <a:pt x="1387920" y="346430"/>
                </a:lnTo>
                <a:lnTo>
                  <a:pt x="1366989" y="314163"/>
                </a:lnTo>
                <a:lnTo>
                  <a:pt x="1324075" y="253923"/>
                </a:lnTo>
                <a:lnTo>
                  <a:pt x="1279825" y="199573"/>
                </a:lnTo>
                <a:lnTo>
                  <a:pt x="1234316" y="151315"/>
                </a:lnTo>
                <a:lnTo>
                  <a:pt x="1187624" y="109351"/>
                </a:lnTo>
                <a:lnTo>
                  <a:pt x="1139827" y="73879"/>
                </a:lnTo>
                <a:lnTo>
                  <a:pt x="1091002" y="45102"/>
                </a:lnTo>
                <a:lnTo>
                  <a:pt x="1041226" y="23220"/>
                </a:lnTo>
                <a:lnTo>
                  <a:pt x="990576" y="8434"/>
                </a:lnTo>
                <a:lnTo>
                  <a:pt x="939129" y="945"/>
                </a:lnTo>
                <a:lnTo>
                  <a:pt x="91313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9021" y="1874705"/>
            <a:ext cx="1826260" cy="4757420"/>
          </a:xfrm>
          <a:custGeom>
            <a:avLst/>
            <a:gdLst/>
            <a:ahLst/>
            <a:cxnLst/>
            <a:rect l="l" t="t" r="r" b="b"/>
            <a:pathLst>
              <a:path w="1826260" h="4757420">
                <a:moveTo>
                  <a:pt x="0" y="2378702"/>
                </a:moveTo>
                <a:lnTo>
                  <a:pt x="362" y="2310977"/>
                </a:lnTo>
                <a:lnTo>
                  <a:pt x="1445" y="2243720"/>
                </a:lnTo>
                <a:lnTo>
                  <a:pt x="3237" y="2176958"/>
                </a:lnTo>
                <a:lnTo>
                  <a:pt x="5730" y="2110714"/>
                </a:lnTo>
                <a:lnTo>
                  <a:pt x="8913" y="2045015"/>
                </a:lnTo>
                <a:lnTo>
                  <a:pt x="12778" y="1979885"/>
                </a:lnTo>
                <a:lnTo>
                  <a:pt x="17313" y="1915349"/>
                </a:lnTo>
                <a:lnTo>
                  <a:pt x="22511" y="1851432"/>
                </a:lnTo>
                <a:lnTo>
                  <a:pt x="28360" y="1788160"/>
                </a:lnTo>
                <a:lnTo>
                  <a:pt x="34852" y="1725557"/>
                </a:lnTo>
                <a:lnTo>
                  <a:pt x="41977" y="1663649"/>
                </a:lnTo>
                <a:lnTo>
                  <a:pt x="49725" y="1602461"/>
                </a:lnTo>
                <a:lnTo>
                  <a:pt x="58086" y="1542017"/>
                </a:lnTo>
                <a:lnTo>
                  <a:pt x="67052" y="1482344"/>
                </a:lnTo>
                <a:lnTo>
                  <a:pt x="76611" y="1423465"/>
                </a:lnTo>
                <a:lnTo>
                  <a:pt x="86756" y="1365407"/>
                </a:lnTo>
                <a:lnTo>
                  <a:pt x="97475" y="1308194"/>
                </a:lnTo>
                <a:lnTo>
                  <a:pt x="108760" y="1251852"/>
                </a:lnTo>
                <a:lnTo>
                  <a:pt x="120600" y="1196404"/>
                </a:lnTo>
                <a:lnTo>
                  <a:pt x="132987" y="1141878"/>
                </a:lnTo>
                <a:lnTo>
                  <a:pt x="145910" y="1088297"/>
                </a:lnTo>
                <a:lnTo>
                  <a:pt x="159359" y="1035687"/>
                </a:lnTo>
                <a:lnTo>
                  <a:pt x="173326" y="984072"/>
                </a:lnTo>
                <a:lnTo>
                  <a:pt x="187801" y="933479"/>
                </a:lnTo>
                <a:lnTo>
                  <a:pt x="202773" y="883932"/>
                </a:lnTo>
                <a:lnTo>
                  <a:pt x="218234" y="835456"/>
                </a:lnTo>
                <a:lnTo>
                  <a:pt x="234173" y="788076"/>
                </a:lnTo>
                <a:lnTo>
                  <a:pt x="250582" y="741817"/>
                </a:lnTo>
                <a:lnTo>
                  <a:pt x="267449" y="696705"/>
                </a:lnTo>
                <a:lnTo>
                  <a:pt x="284767" y="652765"/>
                </a:lnTo>
                <a:lnTo>
                  <a:pt x="302525" y="610021"/>
                </a:lnTo>
                <a:lnTo>
                  <a:pt x="320713" y="568499"/>
                </a:lnTo>
                <a:lnTo>
                  <a:pt x="339322" y="528224"/>
                </a:lnTo>
                <a:lnTo>
                  <a:pt x="358342" y="489221"/>
                </a:lnTo>
                <a:lnTo>
                  <a:pt x="377763" y="451515"/>
                </a:lnTo>
                <a:lnTo>
                  <a:pt x="397577" y="415131"/>
                </a:lnTo>
                <a:lnTo>
                  <a:pt x="417773" y="380094"/>
                </a:lnTo>
                <a:lnTo>
                  <a:pt x="438341" y="346430"/>
                </a:lnTo>
                <a:lnTo>
                  <a:pt x="459273" y="314163"/>
                </a:lnTo>
                <a:lnTo>
                  <a:pt x="502186" y="253923"/>
                </a:lnTo>
                <a:lnTo>
                  <a:pt x="546437" y="199573"/>
                </a:lnTo>
                <a:lnTo>
                  <a:pt x="591946" y="151315"/>
                </a:lnTo>
                <a:lnTo>
                  <a:pt x="638638" y="109351"/>
                </a:lnTo>
                <a:lnTo>
                  <a:pt x="686435" y="73879"/>
                </a:lnTo>
                <a:lnTo>
                  <a:pt x="735260" y="45102"/>
                </a:lnTo>
                <a:lnTo>
                  <a:pt x="785036" y="23220"/>
                </a:lnTo>
                <a:lnTo>
                  <a:pt x="835686" y="8434"/>
                </a:lnTo>
                <a:lnTo>
                  <a:pt x="887133" y="945"/>
                </a:lnTo>
                <a:lnTo>
                  <a:pt x="913131" y="0"/>
                </a:lnTo>
                <a:lnTo>
                  <a:pt x="939129" y="945"/>
                </a:lnTo>
                <a:lnTo>
                  <a:pt x="990576" y="8434"/>
                </a:lnTo>
                <a:lnTo>
                  <a:pt x="1041226" y="23220"/>
                </a:lnTo>
                <a:lnTo>
                  <a:pt x="1091002" y="45102"/>
                </a:lnTo>
                <a:lnTo>
                  <a:pt x="1139827" y="73879"/>
                </a:lnTo>
                <a:lnTo>
                  <a:pt x="1187624" y="109351"/>
                </a:lnTo>
                <a:lnTo>
                  <a:pt x="1234315" y="151315"/>
                </a:lnTo>
                <a:lnTo>
                  <a:pt x="1279825" y="199573"/>
                </a:lnTo>
                <a:lnTo>
                  <a:pt x="1324075" y="253923"/>
                </a:lnTo>
                <a:lnTo>
                  <a:pt x="1366989" y="314163"/>
                </a:lnTo>
                <a:lnTo>
                  <a:pt x="1387920" y="346430"/>
                </a:lnTo>
                <a:lnTo>
                  <a:pt x="1408489" y="380094"/>
                </a:lnTo>
                <a:lnTo>
                  <a:pt x="1428685" y="415131"/>
                </a:lnTo>
                <a:lnTo>
                  <a:pt x="1448498" y="451515"/>
                </a:lnTo>
                <a:lnTo>
                  <a:pt x="1467920" y="489221"/>
                </a:lnTo>
                <a:lnTo>
                  <a:pt x="1486940" y="528224"/>
                </a:lnTo>
                <a:lnTo>
                  <a:pt x="1505549" y="568499"/>
                </a:lnTo>
                <a:lnTo>
                  <a:pt x="1523737" y="610021"/>
                </a:lnTo>
                <a:lnTo>
                  <a:pt x="1541494" y="652765"/>
                </a:lnTo>
                <a:lnTo>
                  <a:pt x="1558812" y="696705"/>
                </a:lnTo>
                <a:lnTo>
                  <a:pt x="1575680" y="741817"/>
                </a:lnTo>
                <a:lnTo>
                  <a:pt x="1592088" y="788076"/>
                </a:lnTo>
                <a:lnTo>
                  <a:pt x="1608028" y="835456"/>
                </a:lnTo>
                <a:lnTo>
                  <a:pt x="1623488" y="883932"/>
                </a:lnTo>
                <a:lnTo>
                  <a:pt x="1638461" y="933479"/>
                </a:lnTo>
                <a:lnTo>
                  <a:pt x="1652935" y="984072"/>
                </a:lnTo>
                <a:lnTo>
                  <a:pt x="1666902" y="1035687"/>
                </a:lnTo>
                <a:lnTo>
                  <a:pt x="1680352" y="1088297"/>
                </a:lnTo>
                <a:lnTo>
                  <a:pt x="1693275" y="1141878"/>
                </a:lnTo>
                <a:lnTo>
                  <a:pt x="1705661" y="1196404"/>
                </a:lnTo>
                <a:lnTo>
                  <a:pt x="1717502" y="1251852"/>
                </a:lnTo>
                <a:lnTo>
                  <a:pt x="1728786" y="1308194"/>
                </a:lnTo>
                <a:lnTo>
                  <a:pt x="1739506" y="1365407"/>
                </a:lnTo>
                <a:lnTo>
                  <a:pt x="1749650" y="1423465"/>
                </a:lnTo>
                <a:lnTo>
                  <a:pt x="1759210" y="1482344"/>
                </a:lnTo>
                <a:lnTo>
                  <a:pt x="1768175" y="1542017"/>
                </a:lnTo>
                <a:lnTo>
                  <a:pt x="1776537" y="1602461"/>
                </a:lnTo>
                <a:lnTo>
                  <a:pt x="1784285" y="1663649"/>
                </a:lnTo>
                <a:lnTo>
                  <a:pt x="1791409" y="1725557"/>
                </a:lnTo>
                <a:lnTo>
                  <a:pt x="1797901" y="1788160"/>
                </a:lnTo>
                <a:lnTo>
                  <a:pt x="1803751" y="1851432"/>
                </a:lnTo>
                <a:lnTo>
                  <a:pt x="1808948" y="1915349"/>
                </a:lnTo>
                <a:lnTo>
                  <a:pt x="1813484" y="1979885"/>
                </a:lnTo>
                <a:lnTo>
                  <a:pt x="1817348" y="2045015"/>
                </a:lnTo>
                <a:lnTo>
                  <a:pt x="1820531" y="2110714"/>
                </a:lnTo>
                <a:lnTo>
                  <a:pt x="1823024" y="2176958"/>
                </a:lnTo>
                <a:lnTo>
                  <a:pt x="1824817" y="2243720"/>
                </a:lnTo>
                <a:lnTo>
                  <a:pt x="1825899" y="2310977"/>
                </a:lnTo>
                <a:lnTo>
                  <a:pt x="1826262" y="2378702"/>
                </a:lnTo>
                <a:lnTo>
                  <a:pt x="1825899" y="2446427"/>
                </a:lnTo>
                <a:lnTo>
                  <a:pt x="1824817" y="2513683"/>
                </a:lnTo>
                <a:lnTo>
                  <a:pt x="1823024" y="2580446"/>
                </a:lnTo>
                <a:lnTo>
                  <a:pt x="1820531" y="2646689"/>
                </a:lnTo>
                <a:lnTo>
                  <a:pt x="1817348" y="2712389"/>
                </a:lnTo>
                <a:lnTo>
                  <a:pt x="1813484" y="2777519"/>
                </a:lnTo>
                <a:lnTo>
                  <a:pt x="1808948" y="2842055"/>
                </a:lnTo>
                <a:lnTo>
                  <a:pt x="1803751" y="2905972"/>
                </a:lnTo>
                <a:lnTo>
                  <a:pt x="1797901" y="2969244"/>
                </a:lnTo>
                <a:lnTo>
                  <a:pt x="1791409" y="3031847"/>
                </a:lnTo>
                <a:lnTo>
                  <a:pt x="1784285" y="3093755"/>
                </a:lnTo>
                <a:lnTo>
                  <a:pt x="1776537" y="3154943"/>
                </a:lnTo>
                <a:lnTo>
                  <a:pt x="1768175" y="3215386"/>
                </a:lnTo>
                <a:lnTo>
                  <a:pt x="1759210" y="3275060"/>
                </a:lnTo>
                <a:lnTo>
                  <a:pt x="1749650" y="3333938"/>
                </a:lnTo>
                <a:lnTo>
                  <a:pt x="1739506" y="3391996"/>
                </a:lnTo>
                <a:lnTo>
                  <a:pt x="1728786" y="3449209"/>
                </a:lnTo>
                <a:lnTo>
                  <a:pt x="1717502" y="3505552"/>
                </a:lnTo>
                <a:lnTo>
                  <a:pt x="1705661" y="3560999"/>
                </a:lnTo>
                <a:lnTo>
                  <a:pt x="1693275" y="3615526"/>
                </a:lnTo>
                <a:lnTo>
                  <a:pt x="1680352" y="3669107"/>
                </a:lnTo>
                <a:lnTo>
                  <a:pt x="1666902" y="3721717"/>
                </a:lnTo>
                <a:lnTo>
                  <a:pt x="1652935" y="3773331"/>
                </a:lnTo>
                <a:lnTo>
                  <a:pt x="1638461" y="3823925"/>
                </a:lnTo>
                <a:lnTo>
                  <a:pt x="1623488" y="3873472"/>
                </a:lnTo>
                <a:lnTo>
                  <a:pt x="1608028" y="3921948"/>
                </a:lnTo>
                <a:lnTo>
                  <a:pt x="1592088" y="3969328"/>
                </a:lnTo>
                <a:lnTo>
                  <a:pt x="1575680" y="4015586"/>
                </a:lnTo>
                <a:lnTo>
                  <a:pt x="1558812" y="4060698"/>
                </a:lnTo>
                <a:lnTo>
                  <a:pt x="1541494" y="4104639"/>
                </a:lnTo>
                <a:lnTo>
                  <a:pt x="1523737" y="4147382"/>
                </a:lnTo>
                <a:lnTo>
                  <a:pt x="1505549" y="4188904"/>
                </a:lnTo>
                <a:lnTo>
                  <a:pt x="1486940" y="4229180"/>
                </a:lnTo>
                <a:lnTo>
                  <a:pt x="1467920" y="4268183"/>
                </a:lnTo>
                <a:lnTo>
                  <a:pt x="1448498" y="4305889"/>
                </a:lnTo>
                <a:lnTo>
                  <a:pt x="1428685" y="4342273"/>
                </a:lnTo>
                <a:lnTo>
                  <a:pt x="1408489" y="4377309"/>
                </a:lnTo>
                <a:lnTo>
                  <a:pt x="1387920" y="4410973"/>
                </a:lnTo>
                <a:lnTo>
                  <a:pt x="1366989" y="4443240"/>
                </a:lnTo>
                <a:lnTo>
                  <a:pt x="1324075" y="4503481"/>
                </a:lnTo>
                <a:lnTo>
                  <a:pt x="1279825" y="4557830"/>
                </a:lnTo>
                <a:lnTo>
                  <a:pt x="1234315" y="4606088"/>
                </a:lnTo>
                <a:lnTo>
                  <a:pt x="1187624" y="4648053"/>
                </a:lnTo>
                <a:lnTo>
                  <a:pt x="1139827" y="4683524"/>
                </a:lnTo>
                <a:lnTo>
                  <a:pt x="1091002" y="4712301"/>
                </a:lnTo>
                <a:lnTo>
                  <a:pt x="1041226" y="4734183"/>
                </a:lnTo>
                <a:lnTo>
                  <a:pt x="990576" y="4748969"/>
                </a:lnTo>
                <a:lnTo>
                  <a:pt x="939129" y="4756459"/>
                </a:lnTo>
                <a:lnTo>
                  <a:pt x="913131" y="4757404"/>
                </a:lnTo>
                <a:lnTo>
                  <a:pt x="887133" y="4756459"/>
                </a:lnTo>
                <a:lnTo>
                  <a:pt x="835686" y="4748969"/>
                </a:lnTo>
                <a:lnTo>
                  <a:pt x="785036" y="4734183"/>
                </a:lnTo>
                <a:lnTo>
                  <a:pt x="735260" y="4712301"/>
                </a:lnTo>
                <a:lnTo>
                  <a:pt x="686435" y="4683524"/>
                </a:lnTo>
                <a:lnTo>
                  <a:pt x="638638" y="4648053"/>
                </a:lnTo>
                <a:lnTo>
                  <a:pt x="591946" y="4606088"/>
                </a:lnTo>
                <a:lnTo>
                  <a:pt x="546437" y="4557830"/>
                </a:lnTo>
                <a:lnTo>
                  <a:pt x="502186" y="4503481"/>
                </a:lnTo>
                <a:lnTo>
                  <a:pt x="459273" y="4443240"/>
                </a:lnTo>
                <a:lnTo>
                  <a:pt x="438341" y="4410973"/>
                </a:lnTo>
                <a:lnTo>
                  <a:pt x="417773" y="4377309"/>
                </a:lnTo>
                <a:lnTo>
                  <a:pt x="397577" y="4342273"/>
                </a:lnTo>
                <a:lnTo>
                  <a:pt x="377763" y="4305889"/>
                </a:lnTo>
                <a:lnTo>
                  <a:pt x="358342" y="4268183"/>
                </a:lnTo>
                <a:lnTo>
                  <a:pt x="339322" y="4229180"/>
                </a:lnTo>
                <a:lnTo>
                  <a:pt x="320713" y="4188904"/>
                </a:lnTo>
                <a:lnTo>
                  <a:pt x="302525" y="4147382"/>
                </a:lnTo>
                <a:lnTo>
                  <a:pt x="284767" y="4104639"/>
                </a:lnTo>
                <a:lnTo>
                  <a:pt x="267449" y="4060698"/>
                </a:lnTo>
                <a:lnTo>
                  <a:pt x="250582" y="4015586"/>
                </a:lnTo>
                <a:lnTo>
                  <a:pt x="234173" y="3969328"/>
                </a:lnTo>
                <a:lnTo>
                  <a:pt x="218234" y="3921948"/>
                </a:lnTo>
                <a:lnTo>
                  <a:pt x="202773" y="3873472"/>
                </a:lnTo>
                <a:lnTo>
                  <a:pt x="187801" y="3823925"/>
                </a:lnTo>
                <a:lnTo>
                  <a:pt x="173326" y="3773331"/>
                </a:lnTo>
                <a:lnTo>
                  <a:pt x="159359" y="3721717"/>
                </a:lnTo>
                <a:lnTo>
                  <a:pt x="145910" y="3669107"/>
                </a:lnTo>
                <a:lnTo>
                  <a:pt x="132987" y="3615526"/>
                </a:lnTo>
                <a:lnTo>
                  <a:pt x="120600" y="3560999"/>
                </a:lnTo>
                <a:lnTo>
                  <a:pt x="108760" y="3505552"/>
                </a:lnTo>
                <a:lnTo>
                  <a:pt x="97475" y="3449209"/>
                </a:lnTo>
                <a:lnTo>
                  <a:pt x="86756" y="3391996"/>
                </a:lnTo>
                <a:lnTo>
                  <a:pt x="76611" y="3333938"/>
                </a:lnTo>
                <a:lnTo>
                  <a:pt x="67052" y="3275060"/>
                </a:lnTo>
                <a:lnTo>
                  <a:pt x="58086" y="3215386"/>
                </a:lnTo>
                <a:lnTo>
                  <a:pt x="49725" y="3154943"/>
                </a:lnTo>
                <a:lnTo>
                  <a:pt x="41977" y="3093755"/>
                </a:lnTo>
                <a:lnTo>
                  <a:pt x="34852" y="3031847"/>
                </a:lnTo>
                <a:lnTo>
                  <a:pt x="28360" y="2969244"/>
                </a:lnTo>
                <a:lnTo>
                  <a:pt x="22511" y="2905972"/>
                </a:lnTo>
                <a:lnTo>
                  <a:pt x="17313" y="2842055"/>
                </a:lnTo>
                <a:lnTo>
                  <a:pt x="12778" y="2777519"/>
                </a:lnTo>
                <a:lnTo>
                  <a:pt x="8913" y="2712389"/>
                </a:lnTo>
                <a:lnTo>
                  <a:pt x="5730" y="2646689"/>
                </a:lnTo>
                <a:lnTo>
                  <a:pt x="3237" y="2580446"/>
                </a:lnTo>
                <a:lnTo>
                  <a:pt x="1445" y="2513683"/>
                </a:lnTo>
                <a:lnTo>
                  <a:pt x="362" y="2446427"/>
                </a:lnTo>
                <a:lnTo>
                  <a:pt x="0" y="2378702"/>
                </a:lnTo>
                <a:close/>
              </a:path>
            </a:pathLst>
          </a:custGeom>
          <a:ln w="1270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21232" y="2016636"/>
            <a:ext cx="6883156" cy="44323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420652" y="1592983"/>
            <a:ext cx="68707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900" i="1" spc="-5" dirty="0">
                <a:latin typeface="Times New Roman"/>
                <a:cs typeface="Times New Roman"/>
              </a:rPr>
              <a:t>X</a:t>
            </a:r>
            <a:r>
              <a:rPr sz="1900" spc="-5" dirty="0">
                <a:latin typeface="Times New Roman"/>
                <a:cs typeface="Times New Roman"/>
              </a:rPr>
              <a:t>(</a:t>
            </a:r>
            <a:r>
              <a:rPr sz="1900" i="1" spc="-5" dirty="0">
                <a:latin typeface="Times New Roman"/>
                <a:cs typeface="Times New Roman"/>
              </a:rPr>
              <a:t>t</a:t>
            </a:r>
            <a:r>
              <a:rPr sz="1900" spc="-5" dirty="0">
                <a:latin typeface="Times New Roman"/>
                <a:cs typeface="Times New Roman"/>
              </a:rPr>
              <a:t>,s</a:t>
            </a:r>
            <a:r>
              <a:rPr sz="1950" spc="-7" baseline="-17094" dirty="0">
                <a:latin typeface="Times New Roman"/>
                <a:cs typeface="Times New Roman"/>
              </a:rPr>
              <a:t>1</a:t>
            </a:r>
            <a:r>
              <a:rPr sz="1900" spc="-5" dirty="0">
                <a:latin typeface="Times New Roman"/>
                <a:cs typeface="Times New Roman"/>
              </a:rPr>
              <a:t>)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64686" y="2400703"/>
            <a:ext cx="68707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900" i="1" spc="-5" dirty="0">
                <a:latin typeface="Times New Roman"/>
                <a:cs typeface="Times New Roman"/>
              </a:rPr>
              <a:t>X</a:t>
            </a:r>
            <a:r>
              <a:rPr sz="1900" spc="-5" dirty="0">
                <a:latin typeface="Times New Roman"/>
                <a:cs typeface="Times New Roman"/>
              </a:rPr>
              <a:t>(</a:t>
            </a:r>
            <a:r>
              <a:rPr sz="1900" i="1" spc="-5" dirty="0">
                <a:latin typeface="Times New Roman"/>
                <a:cs typeface="Times New Roman"/>
              </a:rPr>
              <a:t>t</a:t>
            </a:r>
            <a:r>
              <a:rPr sz="1900" spc="-5" dirty="0">
                <a:latin typeface="Times New Roman"/>
                <a:cs typeface="Times New Roman"/>
              </a:rPr>
              <a:t>,s</a:t>
            </a:r>
            <a:r>
              <a:rPr sz="1950" spc="-7" baseline="-17094" dirty="0">
                <a:latin typeface="Times New Roman"/>
                <a:cs typeface="Times New Roman"/>
              </a:rPr>
              <a:t>2</a:t>
            </a:r>
            <a:r>
              <a:rPr sz="1900" spc="-5" dirty="0">
                <a:latin typeface="Times New Roman"/>
                <a:cs typeface="Times New Roman"/>
              </a:rPr>
              <a:t>)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22656" y="3321232"/>
            <a:ext cx="10795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latin typeface="Times New Roman"/>
                <a:cs typeface="Times New Roman"/>
              </a:rPr>
              <a:t>3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72978" y="3193183"/>
            <a:ext cx="63627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i="1" spc="-5" dirty="0">
                <a:latin typeface="Times New Roman"/>
                <a:cs typeface="Times New Roman"/>
              </a:rPr>
              <a:t>X</a:t>
            </a:r>
            <a:r>
              <a:rPr sz="1900" spc="-5" dirty="0">
                <a:latin typeface="Times New Roman"/>
                <a:cs typeface="Times New Roman"/>
              </a:rPr>
              <a:t>(</a:t>
            </a:r>
            <a:r>
              <a:rPr sz="1900" i="1" spc="-5" dirty="0">
                <a:latin typeface="Times New Roman"/>
                <a:cs typeface="Times New Roman"/>
              </a:rPr>
              <a:t>t</a:t>
            </a:r>
            <a:r>
              <a:rPr sz="1900" spc="-5" dirty="0">
                <a:latin typeface="Times New Roman"/>
                <a:cs typeface="Times New Roman"/>
              </a:rPr>
              <a:t>,s</a:t>
            </a:r>
            <a:r>
              <a:rPr sz="1900" spc="9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)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932968" y="154740"/>
            <a:ext cx="7526020" cy="1007110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2700" marR="5080">
              <a:lnSpc>
                <a:spcPct val="78900"/>
              </a:lnSpc>
              <a:spcBef>
                <a:spcPts val="1010"/>
              </a:spcBef>
            </a:pPr>
            <a:r>
              <a:rPr u="heavy" spc="-5" dirty="0">
                <a:uFill>
                  <a:solidFill>
                    <a:srgbClr val="000000"/>
                  </a:solidFill>
                </a:uFill>
              </a:rPr>
              <a:t>Define, or view, </a:t>
            </a:r>
            <a:r>
              <a:rPr u="heavy" dirty="0">
                <a:uFill>
                  <a:solidFill>
                    <a:srgbClr val="000000"/>
                  </a:solidFill>
                </a:uFill>
              </a:rPr>
              <a:t>a </a:t>
            </a:r>
            <a:r>
              <a:rPr u="heavy" spc="-5" dirty="0">
                <a:uFill>
                  <a:solidFill>
                    <a:srgbClr val="000000"/>
                  </a:solidFill>
                </a:uFill>
              </a:rPr>
              <a:t>random process via </a:t>
            </a:r>
            <a:r>
              <a:rPr u="heavy" dirty="0">
                <a:uFill>
                  <a:solidFill>
                    <a:srgbClr val="000000"/>
                  </a:solidFill>
                </a:uFill>
              </a:rPr>
              <a:t>its </a:t>
            </a:r>
            <a:r>
              <a:rPr dirty="0"/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</a:rPr>
              <a:t>inherited probability</a:t>
            </a:r>
            <a:r>
              <a:rPr u="heavy" spc="-1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</a:rPr>
              <a:t>system</a:t>
            </a:r>
          </a:p>
        </p:txBody>
      </p:sp>
      <p:sp>
        <p:nvSpPr>
          <p:cNvPr id="12" name="object 12"/>
          <p:cNvSpPr/>
          <p:nvPr/>
        </p:nvSpPr>
        <p:spPr>
          <a:xfrm>
            <a:off x="1647819" y="2103130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47819" y="2103130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55565" y="2210926"/>
            <a:ext cx="88208" cy="89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47819" y="2863603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47819" y="2863603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69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18651" y="2934469"/>
            <a:ext cx="163715" cy="1637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647819" y="3625966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47819" y="3625966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18651" y="3675010"/>
            <a:ext cx="203984" cy="1856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647819" y="4387383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47819" y="4387383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703551" y="4441464"/>
            <a:ext cx="193917" cy="882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703551" y="4548895"/>
            <a:ext cx="193917" cy="882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47819" y="5223998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47819" y="5223998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678382" y="5252900"/>
            <a:ext cx="244253" cy="2460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47819" y="598636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solidFill>
            <a:srgbClr val="A3B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47819" y="5986362"/>
            <a:ext cx="305435" cy="306070"/>
          </a:xfrm>
          <a:custGeom>
            <a:avLst/>
            <a:gdLst/>
            <a:ahLst/>
            <a:cxnLst/>
            <a:rect l="l" t="t" r="r" b="b"/>
            <a:pathLst>
              <a:path w="305435" h="306070">
                <a:moveTo>
                  <a:pt x="0" y="0"/>
                </a:moveTo>
                <a:lnTo>
                  <a:pt x="305377" y="0"/>
                </a:lnTo>
                <a:lnTo>
                  <a:pt x="305377" y="305511"/>
                </a:lnTo>
                <a:lnTo>
                  <a:pt x="0" y="305511"/>
                </a:lnTo>
                <a:lnTo>
                  <a:pt x="0" y="0"/>
                </a:lnTo>
                <a:close/>
              </a:path>
            </a:pathLst>
          </a:custGeom>
          <a:ln w="12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666637" y="6152909"/>
            <a:ext cx="269422" cy="8824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664958" y="6035405"/>
            <a:ext cx="271101" cy="8824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142801" y="2215600"/>
            <a:ext cx="762000" cy="80645"/>
          </a:xfrm>
          <a:custGeom>
            <a:avLst/>
            <a:gdLst/>
            <a:ahLst/>
            <a:cxnLst/>
            <a:rect l="l" t="t" r="r" b="b"/>
            <a:pathLst>
              <a:path w="762000" h="80644">
                <a:moveTo>
                  <a:pt x="681226" y="52993"/>
                </a:moveTo>
                <a:lnTo>
                  <a:pt x="681226" y="80575"/>
                </a:lnTo>
                <a:lnTo>
                  <a:pt x="736366" y="52993"/>
                </a:lnTo>
                <a:lnTo>
                  <a:pt x="681226" y="52993"/>
                </a:lnTo>
                <a:close/>
              </a:path>
              <a:path w="762000" h="80644">
                <a:moveTo>
                  <a:pt x="681226" y="27581"/>
                </a:moveTo>
                <a:lnTo>
                  <a:pt x="681226" y="52993"/>
                </a:lnTo>
                <a:lnTo>
                  <a:pt x="694649" y="52993"/>
                </a:lnTo>
                <a:lnTo>
                  <a:pt x="694649" y="27581"/>
                </a:lnTo>
                <a:lnTo>
                  <a:pt x="681226" y="27581"/>
                </a:lnTo>
                <a:close/>
              </a:path>
              <a:path w="762000" h="80644">
                <a:moveTo>
                  <a:pt x="681226" y="0"/>
                </a:moveTo>
                <a:lnTo>
                  <a:pt x="681226" y="27581"/>
                </a:lnTo>
                <a:lnTo>
                  <a:pt x="694649" y="27581"/>
                </a:lnTo>
                <a:lnTo>
                  <a:pt x="694649" y="52993"/>
                </a:lnTo>
                <a:lnTo>
                  <a:pt x="736369" y="52992"/>
                </a:lnTo>
                <a:lnTo>
                  <a:pt x="761766" y="40288"/>
                </a:lnTo>
                <a:lnTo>
                  <a:pt x="681226" y="0"/>
                </a:lnTo>
                <a:close/>
              </a:path>
              <a:path w="762000" h="80644">
                <a:moveTo>
                  <a:pt x="0" y="27580"/>
                </a:moveTo>
                <a:lnTo>
                  <a:pt x="0" y="52992"/>
                </a:lnTo>
                <a:lnTo>
                  <a:pt x="681226" y="52993"/>
                </a:lnTo>
                <a:lnTo>
                  <a:pt x="681226" y="27581"/>
                </a:lnTo>
                <a:lnTo>
                  <a:pt x="0" y="27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142801" y="2976073"/>
            <a:ext cx="762000" cy="80645"/>
          </a:xfrm>
          <a:custGeom>
            <a:avLst/>
            <a:gdLst/>
            <a:ahLst/>
            <a:cxnLst/>
            <a:rect l="l" t="t" r="r" b="b"/>
            <a:pathLst>
              <a:path w="762000" h="80644">
                <a:moveTo>
                  <a:pt x="681226" y="52991"/>
                </a:moveTo>
                <a:lnTo>
                  <a:pt x="681226" y="80573"/>
                </a:lnTo>
                <a:lnTo>
                  <a:pt x="736366" y="52992"/>
                </a:lnTo>
                <a:lnTo>
                  <a:pt x="681226" y="52991"/>
                </a:lnTo>
                <a:close/>
              </a:path>
              <a:path w="762000" h="80644">
                <a:moveTo>
                  <a:pt x="681226" y="0"/>
                </a:moveTo>
                <a:lnTo>
                  <a:pt x="681226" y="52991"/>
                </a:lnTo>
                <a:lnTo>
                  <a:pt x="694649" y="52992"/>
                </a:lnTo>
                <a:lnTo>
                  <a:pt x="694649" y="27580"/>
                </a:lnTo>
                <a:lnTo>
                  <a:pt x="736364" y="27580"/>
                </a:lnTo>
                <a:lnTo>
                  <a:pt x="681226" y="0"/>
                </a:lnTo>
                <a:close/>
              </a:path>
              <a:path w="762000" h="80644">
                <a:moveTo>
                  <a:pt x="736364" y="27580"/>
                </a:moveTo>
                <a:lnTo>
                  <a:pt x="694649" y="27580"/>
                </a:lnTo>
                <a:lnTo>
                  <a:pt x="694649" y="52992"/>
                </a:lnTo>
                <a:lnTo>
                  <a:pt x="736369" y="52990"/>
                </a:lnTo>
                <a:lnTo>
                  <a:pt x="761766" y="40286"/>
                </a:lnTo>
                <a:lnTo>
                  <a:pt x="736364" y="27580"/>
                </a:lnTo>
                <a:close/>
              </a:path>
              <a:path w="762000" h="80644">
                <a:moveTo>
                  <a:pt x="681226" y="27580"/>
                </a:moveTo>
                <a:lnTo>
                  <a:pt x="0" y="27580"/>
                </a:lnTo>
                <a:lnTo>
                  <a:pt x="0" y="52990"/>
                </a:lnTo>
                <a:lnTo>
                  <a:pt x="681226" y="52991"/>
                </a:lnTo>
                <a:lnTo>
                  <a:pt x="681226" y="27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142801" y="3738436"/>
            <a:ext cx="762000" cy="80645"/>
          </a:xfrm>
          <a:custGeom>
            <a:avLst/>
            <a:gdLst/>
            <a:ahLst/>
            <a:cxnLst/>
            <a:rect l="l" t="t" r="r" b="b"/>
            <a:pathLst>
              <a:path w="762000" h="80645">
                <a:moveTo>
                  <a:pt x="681226" y="52991"/>
                </a:moveTo>
                <a:lnTo>
                  <a:pt x="681226" y="80573"/>
                </a:lnTo>
                <a:lnTo>
                  <a:pt x="736366" y="52992"/>
                </a:lnTo>
                <a:lnTo>
                  <a:pt x="681226" y="52991"/>
                </a:lnTo>
                <a:close/>
              </a:path>
              <a:path w="762000" h="80645">
                <a:moveTo>
                  <a:pt x="681226" y="0"/>
                </a:moveTo>
                <a:lnTo>
                  <a:pt x="681226" y="52991"/>
                </a:lnTo>
                <a:lnTo>
                  <a:pt x="694649" y="52992"/>
                </a:lnTo>
                <a:lnTo>
                  <a:pt x="694649" y="27580"/>
                </a:lnTo>
                <a:lnTo>
                  <a:pt x="736364" y="27580"/>
                </a:lnTo>
                <a:lnTo>
                  <a:pt x="681226" y="0"/>
                </a:lnTo>
                <a:close/>
              </a:path>
              <a:path w="762000" h="80645">
                <a:moveTo>
                  <a:pt x="736364" y="27580"/>
                </a:moveTo>
                <a:lnTo>
                  <a:pt x="694649" y="27580"/>
                </a:lnTo>
                <a:lnTo>
                  <a:pt x="694649" y="52992"/>
                </a:lnTo>
                <a:lnTo>
                  <a:pt x="736369" y="52990"/>
                </a:lnTo>
                <a:lnTo>
                  <a:pt x="761766" y="40286"/>
                </a:lnTo>
                <a:lnTo>
                  <a:pt x="736364" y="27580"/>
                </a:lnTo>
                <a:close/>
              </a:path>
              <a:path w="762000" h="80645">
                <a:moveTo>
                  <a:pt x="681226" y="27580"/>
                </a:moveTo>
                <a:lnTo>
                  <a:pt x="0" y="27580"/>
                </a:lnTo>
                <a:lnTo>
                  <a:pt x="0" y="52990"/>
                </a:lnTo>
                <a:lnTo>
                  <a:pt x="681226" y="52991"/>
                </a:lnTo>
                <a:lnTo>
                  <a:pt x="681226" y="27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142801" y="4498175"/>
            <a:ext cx="762000" cy="80645"/>
          </a:xfrm>
          <a:custGeom>
            <a:avLst/>
            <a:gdLst/>
            <a:ahLst/>
            <a:cxnLst/>
            <a:rect l="l" t="t" r="r" b="b"/>
            <a:pathLst>
              <a:path w="762000" h="80645">
                <a:moveTo>
                  <a:pt x="681226" y="52993"/>
                </a:moveTo>
                <a:lnTo>
                  <a:pt x="681226" y="80575"/>
                </a:lnTo>
                <a:lnTo>
                  <a:pt x="736366" y="52993"/>
                </a:lnTo>
                <a:lnTo>
                  <a:pt x="681226" y="52993"/>
                </a:lnTo>
                <a:close/>
              </a:path>
              <a:path w="762000" h="80645">
                <a:moveTo>
                  <a:pt x="681226" y="27581"/>
                </a:moveTo>
                <a:lnTo>
                  <a:pt x="681226" y="52993"/>
                </a:lnTo>
                <a:lnTo>
                  <a:pt x="694649" y="52993"/>
                </a:lnTo>
                <a:lnTo>
                  <a:pt x="694649" y="27581"/>
                </a:lnTo>
                <a:lnTo>
                  <a:pt x="681226" y="27581"/>
                </a:lnTo>
                <a:close/>
              </a:path>
              <a:path w="762000" h="80645">
                <a:moveTo>
                  <a:pt x="681226" y="0"/>
                </a:moveTo>
                <a:lnTo>
                  <a:pt x="681226" y="27581"/>
                </a:lnTo>
                <a:lnTo>
                  <a:pt x="694649" y="27581"/>
                </a:lnTo>
                <a:lnTo>
                  <a:pt x="694649" y="52993"/>
                </a:lnTo>
                <a:lnTo>
                  <a:pt x="736369" y="52992"/>
                </a:lnTo>
                <a:lnTo>
                  <a:pt x="761766" y="40288"/>
                </a:lnTo>
                <a:lnTo>
                  <a:pt x="681226" y="0"/>
                </a:lnTo>
                <a:close/>
              </a:path>
              <a:path w="762000" h="80645">
                <a:moveTo>
                  <a:pt x="0" y="27580"/>
                </a:moveTo>
                <a:lnTo>
                  <a:pt x="0" y="52992"/>
                </a:lnTo>
                <a:lnTo>
                  <a:pt x="681226" y="52993"/>
                </a:lnTo>
                <a:lnTo>
                  <a:pt x="681226" y="27581"/>
                </a:lnTo>
                <a:lnTo>
                  <a:pt x="0" y="27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142801" y="5334789"/>
            <a:ext cx="762000" cy="80645"/>
          </a:xfrm>
          <a:custGeom>
            <a:avLst/>
            <a:gdLst/>
            <a:ahLst/>
            <a:cxnLst/>
            <a:rect l="l" t="t" r="r" b="b"/>
            <a:pathLst>
              <a:path w="762000" h="80645">
                <a:moveTo>
                  <a:pt x="681226" y="52993"/>
                </a:moveTo>
                <a:lnTo>
                  <a:pt x="681226" y="80575"/>
                </a:lnTo>
                <a:lnTo>
                  <a:pt x="736366" y="52993"/>
                </a:lnTo>
                <a:lnTo>
                  <a:pt x="681226" y="52993"/>
                </a:lnTo>
                <a:close/>
              </a:path>
              <a:path w="762000" h="80645">
                <a:moveTo>
                  <a:pt x="681226" y="0"/>
                </a:moveTo>
                <a:lnTo>
                  <a:pt x="681226" y="52993"/>
                </a:lnTo>
                <a:lnTo>
                  <a:pt x="694649" y="52993"/>
                </a:lnTo>
                <a:lnTo>
                  <a:pt x="694649" y="27581"/>
                </a:lnTo>
                <a:lnTo>
                  <a:pt x="736365" y="27581"/>
                </a:lnTo>
                <a:lnTo>
                  <a:pt x="681226" y="0"/>
                </a:lnTo>
                <a:close/>
              </a:path>
              <a:path w="762000" h="80645">
                <a:moveTo>
                  <a:pt x="736365" y="27581"/>
                </a:moveTo>
                <a:lnTo>
                  <a:pt x="694649" y="27581"/>
                </a:lnTo>
                <a:lnTo>
                  <a:pt x="694649" y="52993"/>
                </a:lnTo>
                <a:lnTo>
                  <a:pt x="736369" y="52992"/>
                </a:lnTo>
                <a:lnTo>
                  <a:pt x="761766" y="40288"/>
                </a:lnTo>
                <a:lnTo>
                  <a:pt x="736365" y="27581"/>
                </a:lnTo>
                <a:close/>
              </a:path>
              <a:path w="762000" h="80645">
                <a:moveTo>
                  <a:pt x="681226" y="27581"/>
                </a:moveTo>
                <a:lnTo>
                  <a:pt x="0" y="27581"/>
                </a:lnTo>
                <a:lnTo>
                  <a:pt x="0" y="52992"/>
                </a:lnTo>
                <a:lnTo>
                  <a:pt x="681226" y="52993"/>
                </a:lnTo>
                <a:lnTo>
                  <a:pt x="681226" y="275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142801" y="6098831"/>
            <a:ext cx="762000" cy="80645"/>
          </a:xfrm>
          <a:custGeom>
            <a:avLst/>
            <a:gdLst/>
            <a:ahLst/>
            <a:cxnLst/>
            <a:rect l="l" t="t" r="r" b="b"/>
            <a:pathLst>
              <a:path w="762000" h="80645">
                <a:moveTo>
                  <a:pt x="681226" y="27581"/>
                </a:moveTo>
                <a:lnTo>
                  <a:pt x="681226" y="80573"/>
                </a:lnTo>
                <a:lnTo>
                  <a:pt x="736366" y="52992"/>
                </a:lnTo>
                <a:lnTo>
                  <a:pt x="694649" y="52992"/>
                </a:lnTo>
                <a:lnTo>
                  <a:pt x="694649" y="27581"/>
                </a:lnTo>
                <a:lnTo>
                  <a:pt x="681226" y="27581"/>
                </a:lnTo>
                <a:close/>
              </a:path>
              <a:path w="762000" h="80645">
                <a:moveTo>
                  <a:pt x="0" y="27580"/>
                </a:moveTo>
                <a:lnTo>
                  <a:pt x="0" y="52992"/>
                </a:lnTo>
                <a:lnTo>
                  <a:pt x="681226" y="52992"/>
                </a:lnTo>
                <a:lnTo>
                  <a:pt x="681226" y="27581"/>
                </a:lnTo>
                <a:lnTo>
                  <a:pt x="0" y="27580"/>
                </a:lnTo>
                <a:close/>
              </a:path>
              <a:path w="762000" h="80645">
                <a:moveTo>
                  <a:pt x="681226" y="0"/>
                </a:moveTo>
                <a:lnTo>
                  <a:pt x="681226" y="27581"/>
                </a:lnTo>
                <a:lnTo>
                  <a:pt x="694649" y="27581"/>
                </a:lnTo>
                <a:lnTo>
                  <a:pt x="694649" y="52992"/>
                </a:lnTo>
                <a:lnTo>
                  <a:pt x="736366" y="52992"/>
                </a:lnTo>
                <a:lnTo>
                  <a:pt x="761766" y="40286"/>
                </a:lnTo>
                <a:lnTo>
                  <a:pt x="6812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734926" y="1376541"/>
            <a:ext cx="2078989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0" dirty="0">
                <a:latin typeface="Times New Roman"/>
                <a:cs typeface="Times New Roman"/>
              </a:rPr>
              <a:t>Sample Space</a:t>
            </a:r>
            <a:r>
              <a:rPr sz="2500" spc="-55" dirty="0">
                <a:latin typeface="Times New Roman"/>
                <a:cs typeface="Times New Roman"/>
              </a:rPr>
              <a:t> </a:t>
            </a:r>
            <a:r>
              <a:rPr sz="2500" i="1" dirty="0">
                <a:latin typeface="Times New Roman"/>
                <a:cs typeface="Times New Roman"/>
              </a:rPr>
              <a:t>S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24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122656" y="4083232"/>
            <a:ext cx="10795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latin typeface="Times New Roman"/>
                <a:cs typeface="Times New Roman"/>
              </a:rPr>
              <a:t>4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72978" y="3955182"/>
            <a:ext cx="63627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i="1" spc="-5" dirty="0">
                <a:latin typeface="Times New Roman"/>
                <a:cs typeface="Times New Roman"/>
              </a:rPr>
              <a:t>X</a:t>
            </a:r>
            <a:r>
              <a:rPr sz="1900" spc="-5" dirty="0">
                <a:latin typeface="Times New Roman"/>
                <a:cs typeface="Times New Roman"/>
              </a:rPr>
              <a:t>(</a:t>
            </a:r>
            <a:r>
              <a:rPr sz="1900" i="1" spc="-5" dirty="0">
                <a:latin typeface="Times New Roman"/>
                <a:cs typeface="Times New Roman"/>
              </a:rPr>
              <a:t>t</a:t>
            </a:r>
            <a:r>
              <a:rPr sz="1900" spc="-5" dirty="0">
                <a:latin typeface="Times New Roman"/>
                <a:cs typeface="Times New Roman"/>
              </a:rPr>
              <a:t>,s</a:t>
            </a:r>
            <a:r>
              <a:rPr sz="1900" spc="9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)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342460" y="4845232"/>
            <a:ext cx="10795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latin typeface="Times New Roman"/>
                <a:cs typeface="Times New Roman"/>
              </a:rPr>
              <a:t>5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892782" y="4717182"/>
            <a:ext cx="63627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i="1" spc="-5" dirty="0">
                <a:latin typeface="Times New Roman"/>
                <a:cs typeface="Times New Roman"/>
              </a:rPr>
              <a:t>X</a:t>
            </a:r>
            <a:r>
              <a:rPr sz="1900" spc="-5" dirty="0">
                <a:latin typeface="Times New Roman"/>
                <a:cs typeface="Times New Roman"/>
              </a:rPr>
              <a:t>(</a:t>
            </a:r>
            <a:r>
              <a:rPr sz="1900" i="1" spc="-5" dirty="0">
                <a:latin typeface="Times New Roman"/>
                <a:cs typeface="Times New Roman"/>
              </a:rPr>
              <a:t>t</a:t>
            </a:r>
            <a:r>
              <a:rPr sz="1900" spc="-5" dirty="0">
                <a:latin typeface="Times New Roman"/>
                <a:cs typeface="Times New Roman"/>
              </a:rPr>
              <a:t>,s</a:t>
            </a:r>
            <a:r>
              <a:rPr sz="1900" spc="9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)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896728" y="5503566"/>
            <a:ext cx="68707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900" i="1" spc="-5" dirty="0">
                <a:latin typeface="Times New Roman"/>
                <a:cs typeface="Times New Roman"/>
              </a:rPr>
              <a:t>X</a:t>
            </a:r>
            <a:r>
              <a:rPr sz="1900" spc="-5" dirty="0">
                <a:latin typeface="Times New Roman"/>
                <a:cs typeface="Times New Roman"/>
              </a:rPr>
              <a:t>(</a:t>
            </a:r>
            <a:r>
              <a:rPr sz="1900" i="1" spc="-5" dirty="0">
                <a:latin typeface="Times New Roman"/>
                <a:cs typeface="Times New Roman"/>
              </a:rPr>
              <a:t>t</a:t>
            </a:r>
            <a:r>
              <a:rPr sz="1900" spc="-5" dirty="0">
                <a:latin typeface="Times New Roman"/>
                <a:cs typeface="Times New Roman"/>
              </a:rPr>
              <a:t>,s</a:t>
            </a:r>
            <a:r>
              <a:rPr sz="1950" spc="-7" baseline="-17094" dirty="0">
                <a:latin typeface="Times New Roman"/>
                <a:cs typeface="Times New Roman"/>
              </a:rPr>
              <a:t>6</a:t>
            </a:r>
            <a:r>
              <a:rPr sz="1900" spc="-5" dirty="0">
                <a:latin typeface="Times New Roman"/>
                <a:cs typeface="Times New Roman"/>
              </a:rPr>
              <a:t>)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807119" y="2388511"/>
            <a:ext cx="9271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i="1" spc="-5" dirty="0">
                <a:latin typeface="Times New Roman"/>
                <a:cs typeface="Times New Roman"/>
              </a:rPr>
              <a:t>t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807119" y="3031639"/>
            <a:ext cx="9271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i="1" spc="-5" dirty="0">
                <a:latin typeface="Times New Roman"/>
                <a:cs typeface="Times New Roman"/>
              </a:rPr>
              <a:t>t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807119" y="3793638"/>
            <a:ext cx="9271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i="1" spc="-5" dirty="0">
                <a:latin typeface="Times New Roman"/>
                <a:cs typeface="Times New Roman"/>
              </a:rPr>
              <a:t>t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807119" y="4555638"/>
            <a:ext cx="9271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i="1" spc="-5" dirty="0">
                <a:latin typeface="Times New Roman"/>
                <a:cs typeface="Times New Roman"/>
              </a:rPr>
              <a:t>t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807119" y="5393837"/>
            <a:ext cx="9271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i="1" spc="-5" dirty="0">
                <a:latin typeface="Times New Roman"/>
                <a:cs typeface="Times New Roman"/>
              </a:rPr>
              <a:t>t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807119" y="6155837"/>
            <a:ext cx="9271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i="1" spc="-5" dirty="0">
                <a:latin typeface="Times New Roman"/>
                <a:cs typeface="Times New Roman"/>
              </a:rPr>
              <a:t>t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107139" y="2053231"/>
            <a:ext cx="252729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900" spc="-5" dirty="0">
                <a:latin typeface="Times New Roman"/>
                <a:cs typeface="Times New Roman"/>
              </a:rPr>
              <a:t>s</a:t>
            </a:r>
            <a:r>
              <a:rPr sz="1950" spc="-7" baseline="-17094" dirty="0">
                <a:latin typeface="Times New Roman"/>
                <a:cs typeface="Times New Roman"/>
              </a:rPr>
              <a:t>1</a:t>
            </a:r>
            <a:endParaRPr sz="1950" baseline="-17094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107139" y="2735983"/>
            <a:ext cx="252729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900" spc="-5" dirty="0">
                <a:latin typeface="Times New Roman"/>
                <a:cs typeface="Times New Roman"/>
              </a:rPr>
              <a:t>s</a:t>
            </a:r>
            <a:r>
              <a:rPr sz="1950" spc="-7" baseline="-17094" dirty="0">
                <a:latin typeface="Times New Roman"/>
                <a:cs typeface="Times New Roman"/>
              </a:rPr>
              <a:t>2</a:t>
            </a:r>
            <a:endParaRPr sz="1950" baseline="-17094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07139" y="3586374"/>
            <a:ext cx="252729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900" spc="-5" dirty="0">
                <a:latin typeface="Times New Roman"/>
                <a:cs typeface="Times New Roman"/>
              </a:rPr>
              <a:t>s</a:t>
            </a:r>
            <a:r>
              <a:rPr sz="1950" spc="-7" baseline="-17094" dirty="0">
                <a:latin typeface="Times New Roman"/>
                <a:cs typeface="Times New Roman"/>
              </a:rPr>
              <a:t>3</a:t>
            </a:r>
            <a:endParaRPr sz="1950" baseline="-17094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107139" y="4330087"/>
            <a:ext cx="252729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900" spc="-5" dirty="0">
                <a:latin typeface="Times New Roman"/>
                <a:cs typeface="Times New Roman"/>
              </a:rPr>
              <a:t>s</a:t>
            </a:r>
            <a:r>
              <a:rPr sz="1950" spc="-7" baseline="-17094" dirty="0">
                <a:latin typeface="Times New Roman"/>
                <a:cs typeface="Times New Roman"/>
              </a:rPr>
              <a:t>4</a:t>
            </a:r>
            <a:endParaRPr sz="1950" baseline="-17094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107139" y="5180479"/>
            <a:ext cx="252729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900" spc="-5" dirty="0">
                <a:latin typeface="Times New Roman"/>
                <a:cs typeface="Times New Roman"/>
              </a:rPr>
              <a:t>s</a:t>
            </a:r>
            <a:r>
              <a:rPr sz="1950" spc="-7" baseline="-17094" dirty="0">
                <a:latin typeface="Times New Roman"/>
                <a:cs typeface="Times New Roman"/>
              </a:rPr>
              <a:t>5</a:t>
            </a:r>
            <a:endParaRPr sz="1950" baseline="-17094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107139" y="5954669"/>
            <a:ext cx="252729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900" spc="-5" dirty="0">
                <a:latin typeface="Times New Roman"/>
                <a:cs typeface="Times New Roman"/>
              </a:rPr>
              <a:t>s</a:t>
            </a:r>
            <a:r>
              <a:rPr sz="1950" spc="-7" baseline="-17094" dirty="0">
                <a:latin typeface="Times New Roman"/>
                <a:cs typeface="Times New Roman"/>
              </a:rPr>
              <a:t>6</a:t>
            </a:r>
            <a:endParaRPr sz="1950" baseline="-17094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974612" y="1587914"/>
            <a:ext cx="365823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i="1" spc="-10" dirty="0">
                <a:latin typeface="Times New Roman"/>
                <a:cs typeface="Times New Roman"/>
              </a:rPr>
              <a:t>outcome corresponding </a:t>
            </a:r>
            <a:r>
              <a:rPr sz="1700" i="1" spc="-5" dirty="0">
                <a:latin typeface="Times New Roman"/>
                <a:cs typeface="Times New Roman"/>
              </a:rPr>
              <a:t>to the first </a:t>
            </a:r>
            <a:r>
              <a:rPr sz="1700" i="1" spc="-10" dirty="0">
                <a:latin typeface="Times New Roman"/>
                <a:cs typeface="Times New Roman"/>
              </a:rPr>
              <a:t>sample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42037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1.2 </a:t>
            </a:r>
            <a:r>
              <a:rPr sz="4000" spc="5" dirty="0"/>
              <a:t>Random</a:t>
            </a:r>
            <a:r>
              <a:rPr sz="4000" spc="-55" dirty="0"/>
              <a:t> </a:t>
            </a:r>
            <a:r>
              <a:rPr sz="4000" dirty="0"/>
              <a:t>Process</a:t>
            </a:r>
            <a:endParaRPr sz="4000"/>
          </a:p>
        </p:txBody>
      </p:sp>
      <p:sp>
        <p:nvSpPr>
          <p:cNvPr id="7" name="object 7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25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64287" y="2031314"/>
            <a:ext cx="7938134" cy="204978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534670" marR="30480" indent="-497205">
              <a:lnSpc>
                <a:spcPts val="3790"/>
              </a:lnSpc>
              <a:spcBef>
                <a:spcPts val="270"/>
              </a:spcBef>
              <a:buClr>
                <a:srgbClr val="003366"/>
              </a:buClr>
              <a:buFont typeface="Wingdings"/>
              <a:buChar char=""/>
              <a:tabLst>
                <a:tab pos="535305" algn="l"/>
              </a:tabLst>
            </a:pPr>
            <a:r>
              <a:rPr sz="3200" i="1" spc="-10" dirty="0">
                <a:latin typeface="Times New Roman"/>
                <a:cs typeface="Times New Roman"/>
              </a:rPr>
              <a:t>X</a:t>
            </a:r>
            <a:r>
              <a:rPr sz="3200" spc="-10" dirty="0">
                <a:latin typeface="Times New Roman"/>
                <a:cs typeface="Times New Roman"/>
              </a:rPr>
              <a:t>(</a:t>
            </a:r>
            <a:r>
              <a:rPr sz="3200" i="1" spc="-10" dirty="0">
                <a:latin typeface="Times New Roman"/>
                <a:cs typeface="Times New Roman"/>
              </a:rPr>
              <a:t>t</a:t>
            </a:r>
            <a:r>
              <a:rPr sz="3200" spc="-10" dirty="0">
                <a:latin typeface="Times New Roman"/>
                <a:cs typeface="Times New Roman"/>
              </a:rPr>
              <a:t>, </a:t>
            </a:r>
            <a:r>
              <a:rPr sz="3200" i="1" spc="-10" dirty="0">
                <a:latin typeface="Times New Roman"/>
                <a:cs typeface="Times New Roman"/>
              </a:rPr>
              <a:t>s</a:t>
            </a:r>
            <a:r>
              <a:rPr sz="3150" i="1" spc="-15" baseline="-18518" dirty="0">
                <a:latin typeface="Times New Roman"/>
                <a:cs typeface="Times New Roman"/>
              </a:rPr>
              <a:t>j</a:t>
            </a:r>
            <a:r>
              <a:rPr sz="3200" spc="-10" dirty="0">
                <a:latin typeface="Times New Roman"/>
                <a:cs typeface="Times New Roman"/>
              </a:rPr>
              <a:t>) </a:t>
            </a:r>
            <a:r>
              <a:rPr sz="3200" spc="-5" dirty="0">
                <a:latin typeface="Times New Roman"/>
                <a:cs typeface="Times New Roman"/>
              </a:rPr>
              <a:t>is called </a:t>
            </a:r>
            <a:r>
              <a:rPr sz="3200" dirty="0">
                <a:latin typeface="Times New Roman"/>
                <a:cs typeface="Times New Roman"/>
              </a:rPr>
              <a:t>a </a:t>
            </a:r>
            <a:r>
              <a:rPr sz="3200" i="1" spc="-20" dirty="0">
                <a:latin typeface="Times New Roman"/>
                <a:cs typeface="Times New Roman"/>
              </a:rPr>
              <a:t>sample </a:t>
            </a:r>
            <a:r>
              <a:rPr sz="3200" i="1" spc="-15" dirty="0">
                <a:latin typeface="Times New Roman"/>
                <a:cs typeface="Times New Roman"/>
              </a:rPr>
              <a:t>function </a:t>
            </a:r>
            <a:r>
              <a:rPr sz="3200" spc="-10" dirty="0">
                <a:latin typeface="Times New Roman"/>
                <a:cs typeface="Times New Roman"/>
              </a:rPr>
              <a:t>(or </a:t>
            </a:r>
            <a:r>
              <a:rPr sz="3200" dirty="0">
                <a:latin typeface="Times New Roman"/>
                <a:cs typeface="Times New Roman"/>
              </a:rPr>
              <a:t>a  </a:t>
            </a:r>
            <a:r>
              <a:rPr sz="3200" i="1" spc="-15" dirty="0">
                <a:latin typeface="Times New Roman"/>
                <a:cs typeface="Times New Roman"/>
              </a:rPr>
              <a:t>realization</a:t>
            </a:r>
            <a:r>
              <a:rPr sz="3200" spc="-15" dirty="0">
                <a:latin typeface="Times New Roman"/>
                <a:cs typeface="Times New Roman"/>
              </a:rPr>
              <a:t>) </a:t>
            </a:r>
            <a:r>
              <a:rPr sz="3200" spc="-10" dirty="0">
                <a:latin typeface="Times New Roman"/>
                <a:cs typeface="Times New Roman"/>
              </a:rPr>
              <a:t>of the </a:t>
            </a:r>
            <a:r>
              <a:rPr sz="3200" spc="-15" dirty="0">
                <a:latin typeface="Times New Roman"/>
                <a:cs typeface="Times New Roman"/>
              </a:rPr>
              <a:t>random process </a:t>
            </a:r>
            <a:r>
              <a:rPr sz="3200" spc="-10" dirty="0">
                <a:latin typeface="Times New Roman"/>
                <a:cs typeface="Times New Roman"/>
              </a:rPr>
              <a:t>for </a:t>
            </a:r>
            <a:r>
              <a:rPr sz="3200" i="1" spc="-20" dirty="0">
                <a:latin typeface="Times New Roman"/>
                <a:cs typeface="Times New Roman"/>
              </a:rPr>
              <a:t>sample  </a:t>
            </a:r>
            <a:r>
              <a:rPr sz="3200" i="1" spc="-15" dirty="0">
                <a:latin typeface="Times New Roman"/>
                <a:cs typeface="Times New Roman"/>
              </a:rPr>
              <a:t>point </a:t>
            </a:r>
            <a:r>
              <a:rPr sz="3200" i="1" spc="-10" dirty="0">
                <a:latin typeface="Times New Roman"/>
                <a:cs typeface="Times New Roman"/>
              </a:rPr>
              <a:t>s</a:t>
            </a:r>
            <a:r>
              <a:rPr sz="3150" i="1" spc="-15" baseline="-18518" dirty="0">
                <a:latin typeface="Times New Roman"/>
                <a:cs typeface="Times New Roman"/>
              </a:rPr>
              <a:t>j</a:t>
            </a:r>
            <a:r>
              <a:rPr sz="3200" spc="-10" dirty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  <a:p>
            <a:pPr marL="534670" indent="-497205">
              <a:lnSpc>
                <a:spcPct val="100000"/>
              </a:lnSpc>
              <a:spcBef>
                <a:spcPts val="555"/>
              </a:spcBef>
              <a:buClr>
                <a:srgbClr val="003366"/>
              </a:buClr>
              <a:buFont typeface="Wingdings"/>
              <a:buChar char=""/>
              <a:tabLst>
                <a:tab pos="535305" algn="l"/>
              </a:tabLst>
            </a:pPr>
            <a:r>
              <a:rPr sz="3200" i="1" spc="-10" dirty="0">
                <a:latin typeface="Times New Roman"/>
                <a:cs typeface="Times New Roman"/>
              </a:rPr>
              <a:t>X</a:t>
            </a:r>
            <a:r>
              <a:rPr sz="3200" spc="-10" dirty="0">
                <a:latin typeface="Times New Roman"/>
                <a:cs typeface="Times New Roman"/>
              </a:rPr>
              <a:t>(</a:t>
            </a:r>
            <a:r>
              <a:rPr sz="3200" i="1" spc="-10" dirty="0">
                <a:latin typeface="Times New Roman"/>
                <a:cs typeface="Times New Roman"/>
              </a:rPr>
              <a:t>t</a:t>
            </a:r>
            <a:r>
              <a:rPr sz="3200" spc="-10" dirty="0">
                <a:latin typeface="Times New Roman"/>
                <a:cs typeface="Times New Roman"/>
              </a:rPr>
              <a:t>, </a:t>
            </a:r>
            <a:r>
              <a:rPr sz="3200" i="1" spc="-10" dirty="0">
                <a:latin typeface="Times New Roman"/>
                <a:cs typeface="Times New Roman"/>
              </a:rPr>
              <a:t>s</a:t>
            </a:r>
            <a:r>
              <a:rPr sz="3150" i="1" spc="-15" baseline="-18518" dirty="0">
                <a:latin typeface="Times New Roman"/>
                <a:cs typeface="Times New Roman"/>
              </a:rPr>
              <a:t>j</a:t>
            </a:r>
            <a:r>
              <a:rPr sz="3200" spc="-10" dirty="0">
                <a:latin typeface="Times New Roman"/>
                <a:cs typeface="Times New Roman"/>
              </a:rPr>
              <a:t>) </a:t>
            </a:r>
            <a:r>
              <a:rPr sz="3200" spc="-5" dirty="0">
                <a:latin typeface="Times New Roman"/>
                <a:cs typeface="Times New Roman"/>
              </a:rPr>
              <a:t>is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i="1" spc="-15" dirty="0">
                <a:latin typeface="Times New Roman"/>
                <a:cs typeface="Times New Roman"/>
              </a:rPr>
              <a:t>deterministic</a:t>
            </a:r>
            <a:r>
              <a:rPr sz="3200" spc="-15" dirty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42037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1.2 </a:t>
            </a:r>
            <a:r>
              <a:rPr sz="4000" spc="5" dirty="0"/>
              <a:t>Random</a:t>
            </a:r>
            <a:r>
              <a:rPr sz="4000" spc="-55" dirty="0"/>
              <a:t> </a:t>
            </a:r>
            <a:r>
              <a:rPr sz="4000" dirty="0"/>
              <a:t>Process</a:t>
            </a:r>
            <a:endParaRPr sz="4000"/>
          </a:p>
        </p:txBody>
      </p:sp>
      <p:sp>
        <p:nvSpPr>
          <p:cNvPr id="7" name="object 7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26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64287" y="2031314"/>
            <a:ext cx="8674735" cy="299402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534670" marR="633095" indent="-497205">
              <a:lnSpc>
                <a:spcPts val="3790"/>
              </a:lnSpc>
              <a:spcBef>
                <a:spcPts val="270"/>
              </a:spcBef>
              <a:buClr>
                <a:srgbClr val="003366"/>
              </a:buClr>
              <a:buFont typeface="Wingdings"/>
              <a:buChar char=""/>
              <a:tabLst>
                <a:tab pos="535305" algn="l"/>
              </a:tabLst>
            </a:pPr>
            <a:r>
              <a:rPr sz="3200" spc="-15" dirty="0">
                <a:latin typeface="Times New Roman"/>
                <a:cs typeface="Times New Roman"/>
              </a:rPr>
              <a:t>Notably, with </a:t>
            </a:r>
            <a:r>
              <a:rPr sz="3200" dirty="0">
                <a:latin typeface="Times New Roman"/>
                <a:cs typeface="Times New Roman"/>
              </a:rPr>
              <a:t>a </a:t>
            </a:r>
            <a:r>
              <a:rPr sz="3200" spc="-10" dirty="0">
                <a:latin typeface="Times New Roman"/>
                <a:cs typeface="Times New Roman"/>
              </a:rPr>
              <a:t>probability </a:t>
            </a:r>
            <a:r>
              <a:rPr sz="3200" spc="-15" dirty="0">
                <a:latin typeface="Times New Roman"/>
                <a:cs typeface="Times New Roman"/>
              </a:rPr>
              <a:t>system </a:t>
            </a:r>
            <a:r>
              <a:rPr sz="3200" spc="-5" dirty="0">
                <a:latin typeface="Times New Roman"/>
                <a:cs typeface="Times New Roman"/>
              </a:rPr>
              <a:t>(</a:t>
            </a:r>
            <a:r>
              <a:rPr sz="3200" i="1" spc="-5" dirty="0">
                <a:latin typeface="Times New Roman"/>
                <a:cs typeface="Times New Roman"/>
              </a:rPr>
              <a:t>S</a:t>
            </a:r>
            <a:r>
              <a:rPr sz="3200" spc="-5" dirty="0">
                <a:latin typeface="Times New Roman"/>
                <a:cs typeface="Times New Roman"/>
              </a:rPr>
              <a:t>, </a:t>
            </a:r>
            <a:r>
              <a:rPr sz="3200" b="1" i="1" spc="-15" dirty="0">
                <a:latin typeface="Times New Roman"/>
                <a:cs typeface="Times New Roman"/>
              </a:rPr>
              <a:t>F</a:t>
            </a:r>
            <a:r>
              <a:rPr sz="3200" spc="-15" dirty="0">
                <a:latin typeface="Times New Roman"/>
                <a:cs typeface="Times New Roman"/>
              </a:rPr>
              <a:t>, </a:t>
            </a:r>
            <a:r>
              <a:rPr sz="3200" i="1" spc="-10" dirty="0">
                <a:latin typeface="Times New Roman"/>
                <a:cs typeface="Times New Roman"/>
              </a:rPr>
              <a:t>P</a:t>
            </a:r>
            <a:r>
              <a:rPr sz="3200" spc="-10" dirty="0">
                <a:latin typeface="Times New Roman"/>
                <a:cs typeface="Times New Roman"/>
              </a:rPr>
              <a:t>)  over </a:t>
            </a:r>
            <a:r>
              <a:rPr sz="3200" spc="-15" dirty="0">
                <a:latin typeface="Times New Roman"/>
                <a:cs typeface="Times New Roman"/>
              </a:rPr>
              <a:t>which </a:t>
            </a:r>
            <a:r>
              <a:rPr sz="3200" spc="-10" dirty="0">
                <a:latin typeface="Times New Roman"/>
                <a:cs typeface="Times New Roman"/>
              </a:rPr>
              <a:t>the </a:t>
            </a:r>
            <a:r>
              <a:rPr sz="3200" spc="-15" dirty="0">
                <a:latin typeface="Times New Roman"/>
                <a:cs typeface="Times New Roman"/>
              </a:rPr>
              <a:t>random process </a:t>
            </a:r>
            <a:r>
              <a:rPr sz="3200" spc="-5" dirty="0">
                <a:latin typeface="Times New Roman"/>
                <a:cs typeface="Times New Roman"/>
              </a:rPr>
              <a:t>is </a:t>
            </a:r>
            <a:r>
              <a:rPr sz="3200" spc="-10" dirty="0">
                <a:latin typeface="Times New Roman"/>
                <a:cs typeface="Times New Roman"/>
              </a:rPr>
              <a:t>defined,</a:t>
            </a:r>
            <a:r>
              <a:rPr sz="3200" spc="-95" dirty="0">
                <a:latin typeface="Times New Roman"/>
                <a:cs typeface="Times New Roman"/>
              </a:rPr>
              <a:t> </a:t>
            </a:r>
            <a:r>
              <a:rPr sz="3200" i="1" spc="-15" dirty="0">
                <a:latin typeface="Times New Roman"/>
                <a:cs typeface="Times New Roman"/>
              </a:rPr>
              <a:t>any  finite-dimensional </a:t>
            </a:r>
            <a:r>
              <a:rPr sz="3200" i="1" spc="-10" dirty="0">
                <a:latin typeface="Times New Roman"/>
                <a:cs typeface="Times New Roman"/>
              </a:rPr>
              <a:t>joint cdf </a:t>
            </a:r>
            <a:r>
              <a:rPr sz="3200" spc="-5" dirty="0">
                <a:latin typeface="Times New Roman"/>
                <a:cs typeface="Times New Roman"/>
              </a:rPr>
              <a:t>is</a:t>
            </a:r>
            <a:r>
              <a:rPr sz="3200" spc="-15" dirty="0">
                <a:latin typeface="Times New Roman"/>
                <a:cs typeface="Times New Roman"/>
              </a:rPr>
              <a:t> well-defined.</a:t>
            </a:r>
            <a:endParaRPr sz="3200">
              <a:latin typeface="Times New Roman"/>
              <a:cs typeface="Times New Roman"/>
            </a:endParaRPr>
          </a:p>
          <a:p>
            <a:pPr marL="997585" lvl="1" indent="-462280">
              <a:lnSpc>
                <a:spcPct val="100000"/>
              </a:lnSpc>
              <a:spcBef>
                <a:spcPts val="550"/>
              </a:spcBef>
              <a:buClr>
                <a:srgbClr val="CC0000"/>
              </a:buClr>
              <a:buFont typeface="Wingdings"/>
              <a:buChar char=""/>
              <a:tabLst>
                <a:tab pos="997585" algn="l"/>
                <a:tab pos="998219" algn="l"/>
              </a:tabLst>
            </a:pPr>
            <a:r>
              <a:rPr sz="2700" spc="15" dirty="0">
                <a:latin typeface="Times New Roman"/>
                <a:cs typeface="Times New Roman"/>
              </a:rPr>
              <a:t>For example,</a:t>
            </a:r>
            <a:endParaRPr sz="2700">
              <a:latin typeface="Times New Roman"/>
              <a:cs typeface="Times New Roman"/>
            </a:endParaRPr>
          </a:p>
          <a:p>
            <a:pPr marL="643890">
              <a:lnSpc>
                <a:spcPts val="3495"/>
              </a:lnSpc>
              <a:spcBef>
                <a:spcPts val="1165"/>
              </a:spcBef>
            </a:pPr>
            <a:r>
              <a:rPr sz="2200" spc="-35" dirty="0">
                <a:latin typeface="Times New Roman"/>
                <a:cs typeface="Times New Roman"/>
              </a:rPr>
              <a:t>Pr</a:t>
            </a:r>
            <a:r>
              <a:rPr sz="2950" spc="-35" dirty="0">
                <a:latin typeface="Symbol"/>
                <a:cs typeface="Symbol"/>
              </a:rPr>
              <a:t></a:t>
            </a:r>
            <a:r>
              <a:rPr sz="2200" i="1" spc="-35" dirty="0">
                <a:latin typeface="Times New Roman"/>
                <a:cs typeface="Times New Roman"/>
              </a:rPr>
              <a:t>X </a:t>
            </a:r>
            <a:r>
              <a:rPr sz="2200" spc="-15" dirty="0">
                <a:latin typeface="Times New Roman"/>
                <a:cs typeface="Times New Roman"/>
              </a:rPr>
              <a:t>(</a:t>
            </a:r>
            <a:r>
              <a:rPr sz="2200" i="1" spc="-15" dirty="0">
                <a:latin typeface="Times New Roman"/>
                <a:cs typeface="Times New Roman"/>
              </a:rPr>
              <a:t>t</a:t>
            </a:r>
            <a:r>
              <a:rPr sz="1875" spc="-22" baseline="-24444" dirty="0">
                <a:latin typeface="Times New Roman"/>
                <a:cs typeface="Times New Roman"/>
              </a:rPr>
              <a:t>1 </a:t>
            </a:r>
            <a:r>
              <a:rPr sz="2200" dirty="0">
                <a:latin typeface="Times New Roman"/>
                <a:cs typeface="Times New Roman"/>
              </a:rPr>
              <a:t>) </a:t>
            </a:r>
            <a:r>
              <a:rPr sz="2200" dirty="0">
                <a:latin typeface="Symbol"/>
                <a:cs typeface="Symbol"/>
              </a:rPr>
              <a:t>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i="1" spc="-45" dirty="0">
                <a:latin typeface="Times New Roman"/>
                <a:cs typeface="Times New Roman"/>
              </a:rPr>
              <a:t>x</a:t>
            </a:r>
            <a:r>
              <a:rPr sz="1875" spc="-67" baseline="-24444" dirty="0">
                <a:latin typeface="Times New Roman"/>
                <a:cs typeface="Times New Roman"/>
              </a:rPr>
              <a:t>1 </a:t>
            </a:r>
            <a:r>
              <a:rPr sz="2200" dirty="0">
                <a:latin typeface="Times New Roman"/>
                <a:cs typeface="Times New Roman"/>
              </a:rPr>
              <a:t>and </a:t>
            </a:r>
            <a:r>
              <a:rPr sz="2200" i="1" dirty="0">
                <a:latin typeface="Times New Roman"/>
                <a:cs typeface="Times New Roman"/>
              </a:rPr>
              <a:t>X </a:t>
            </a:r>
            <a:r>
              <a:rPr sz="2200" spc="25" dirty="0">
                <a:latin typeface="Times New Roman"/>
                <a:cs typeface="Times New Roman"/>
              </a:rPr>
              <a:t>(</a:t>
            </a:r>
            <a:r>
              <a:rPr sz="2200" i="1" spc="25" dirty="0">
                <a:latin typeface="Times New Roman"/>
                <a:cs typeface="Times New Roman"/>
              </a:rPr>
              <a:t>t</a:t>
            </a:r>
            <a:r>
              <a:rPr sz="1875" spc="37" baseline="-24444" dirty="0">
                <a:latin typeface="Times New Roman"/>
                <a:cs typeface="Times New Roman"/>
              </a:rPr>
              <a:t>2 </a:t>
            </a:r>
            <a:r>
              <a:rPr sz="2200" dirty="0">
                <a:latin typeface="Times New Roman"/>
                <a:cs typeface="Times New Roman"/>
              </a:rPr>
              <a:t>) </a:t>
            </a:r>
            <a:r>
              <a:rPr sz="2200" dirty="0">
                <a:latin typeface="Symbol"/>
                <a:cs typeface="Symbol"/>
              </a:rPr>
              <a:t>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i="1" spc="10" dirty="0">
                <a:latin typeface="Times New Roman"/>
                <a:cs typeface="Times New Roman"/>
              </a:rPr>
              <a:t>x</a:t>
            </a:r>
            <a:r>
              <a:rPr sz="1875" spc="15" baseline="-24444" dirty="0">
                <a:latin typeface="Times New Roman"/>
                <a:cs typeface="Times New Roman"/>
              </a:rPr>
              <a:t>2 </a:t>
            </a:r>
            <a:r>
              <a:rPr sz="2200" dirty="0">
                <a:latin typeface="Times New Roman"/>
                <a:cs typeface="Times New Roman"/>
              </a:rPr>
              <a:t>and </a:t>
            </a:r>
            <a:r>
              <a:rPr sz="2200" i="1" dirty="0">
                <a:latin typeface="Times New Roman"/>
                <a:cs typeface="Times New Roman"/>
              </a:rPr>
              <a:t>X </a:t>
            </a:r>
            <a:r>
              <a:rPr sz="2200" spc="20" dirty="0">
                <a:latin typeface="Times New Roman"/>
                <a:cs typeface="Times New Roman"/>
              </a:rPr>
              <a:t>(</a:t>
            </a:r>
            <a:r>
              <a:rPr sz="2200" i="1" spc="20" dirty="0">
                <a:latin typeface="Times New Roman"/>
                <a:cs typeface="Times New Roman"/>
              </a:rPr>
              <a:t>t</a:t>
            </a:r>
            <a:r>
              <a:rPr sz="1875" spc="30" baseline="-24444" dirty="0">
                <a:latin typeface="Times New Roman"/>
                <a:cs typeface="Times New Roman"/>
              </a:rPr>
              <a:t>3 </a:t>
            </a:r>
            <a:r>
              <a:rPr sz="2200" dirty="0">
                <a:latin typeface="Times New Roman"/>
                <a:cs typeface="Times New Roman"/>
              </a:rPr>
              <a:t>) </a:t>
            </a:r>
            <a:r>
              <a:rPr sz="2200" dirty="0">
                <a:latin typeface="Symbol"/>
                <a:cs typeface="Symbol"/>
              </a:rPr>
              <a:t>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i="1" spc="5" dirty="0">
                <a:latin typeface="Times New Roman"/>
                <a:cs typeface="Times New Roman"/>
              </a:rPr>
              <a:t>x</a:t>
            </a:r>
            <a:r>
              <a:rPr sz="1875" spc="7" baseline="-24444" dirty="0">
                <a:latin typeface="Times New Roman"/>
                <a:cs typeface="Times New Roman"/>
              </a:rPr>
              <a:t>3</a:t>
            </a:r>
            <a:r>
              <a:rPr sz="1875" spc="-352" baseline="-24444" dirty="0">
                <a:latin typeface="Times New Roman"/>
                <a:cs typeface="Times New Roman"/>
              </a:rPr>
              <a:t> </a:t>
            </a:r>
            <a:r>
              <a:rPr sz="2950" spc="-250" dirty="0">
                <a:latin typeface="Symbol"/>
                <a:cs typeface="Symbol"/>
              </a:rPr>
              <a:t></a:t>
            </a:r>
            <a:endParaRPr sz="2950">
              <a:latin typeface="Symbol"/>
              <a:cs typeface="Symbol"/>
            </a:endParaRPr>
          </a:p>
          <a:p>
            <a:pPr marL="640080">
              <a:lnSpc>
                <a:spcPts val="3375"/>
              </a:lnSpc>
            </a:pPr>
            <a:r>
              <a:rPr sz="2200" dirty="0">
                <a:latin typeface="Symbol"/>
                <a:cs typeface="Symbol"/>
              </a:rPr>
              <a:t></a:t>
            </a:r>
            <a:r>
              <a:rPr sz="2200" spc="55" dirty="0">
                <a:latin typeface="Times New Roman"/>
                <a:cs typeface="Times New Roman"/>
              </a:rPr>
              <a:t> </a:t>
            </a:r>
            <a:r>
              <a:rPr sz="2200" i="1" spc="80" dirty="0">
                <a:latin typeface="Times New Roman"/>
                <a:cs typeface="Times New Roman"/>
              </a:rPr>
              <a:t>P</a:t>
            </a:r>
            <a:r>
              <a:rPr sz="2850" spc="-395" dirty="0">
                <a:latin typeface="Symbol"/>
                <a:cs typeface="Symbol"/>
              </a:rPr>
              <a:t></a:t>
            </a:r>
            <a:r>
              <a:rPr sz="2850" spc="-590" dirty="0">
                <a:latin typeface="Symbol"/>
                <a:cs typeface="Symbol"/>
              </a:rPr>
              <a:t></a:t>
            </a:r>
            <a:r>
              <a:rPr sz="2200" i="1" dirty="0">
                <a:latin typeface="Times New Roman"/>
                <a:cs typeface="Times New Roman"/>
              </a:rPr>
              <a:t>s</a:t>
            </a:r>
            <a:r>
              <a:rPr sz="2200" i="1" spc="-229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Symbol"/>
                <a:cs typeface="Symbol"/>
              </a:rPr>
              <a:t></a:t>
            </a:r>
            <a:r>
              <a:rPr sz="2200" spc="-225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S</a:t>
            </a:r>
            <a:r>
              <a:rPr sz="2200" i="1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:</a:t>
            </a:r>
            <a:r>
              <a:rPr sz="2200" spc="45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X</a:t>
            </a:r>
            <a:r>
              <a:rPr sz="2200" i="1" spc="-185" dirty="0">
                <a:latin typeface="Times New Roman"/>
                <a:cs typeface="Times New Roman"/>
              </a:rPr>
              <a:t> </a:t>
            </a:r>
            <a:r>
              <a:rPr sz="2200" spc="45" dirty="0">
                <a:latin typeface="Times New Roman"/>
                <a:cs typeface="Times New Roman"/>
              </a:rPr>
              <a:t>(</a:t>
            </a:r>
            <a:r>
              <a:rPr sz="2200" i="1" spc="-105" dirty="0">
                <a:latin typeface="Times New Roman"/>
                <a:cs typeface="Times New Roman"/>
              </a:rPr>
              <a:t>t</a:t>
            </a:r>
            <a:r>
              <a:rPr sz="1875" spc="150" baseline="-24444" dirty="0">
                <a:latin typeface="Times New Roman"/>
                <a:cs typeface="Times New Roman"/>
              </a:rPr>
              <a:t>1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260" dirty="0">
                <a:latin typeface="Times New Roman"/>
                <a:cs typeface="Times New Roman"/>
              </a:rPr>
              <a:t> </a:t>
            </a:r>
            <a:r>
              <a:rPr sz="2200" i="1" spc="80" dirty="0">
                <a:latin typeface="Times New Roman"/>
                <a:cs typeface="Times New Roman"/>
              </a:rPr>
              <a:t>s</a:t>
            </a:r>
            <a:r>
              <a:rPr sz="2200" dirty="0">
                <a:latin typeface="Times New Roman"/>
                <a:cs typeface="Times New Roman"/>
              </a:rPr>
              <a:t>)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Symbol"/>
                <a:cs typeface="Symbol"/>
              </a:rPr>
              <a:t></a:t>
            </a:r>
            <a:r>
              <a:rPr sz="2200" spc="105" dirty="0">
                <a:latin typeface="Times New Roman"/>
                <a:cs typeface="Times New Roman"/>
              </a:rPr>
              <a:t> </a:t>
            </a:r>
            <a:r>
              <a:rPr sz="2200" i="1" spc="-110" dirty="0">
                <a:latin typeface="Times New Roman"/>
                <a:cs typeface="Times New Roman"/>
              </a:rPr>
              <a:t>x</a:t>
            </a:r>
            <a:r>
              <a:rPr sz="1875" spc="82" baseline="-24444" dirty="0">
                <a:latin typeface="Times New Roman"/>
                <a:cs typeface="Times New Roman"/>
              </a:rPr>
              <a:t>1</a:t>
            </a:r>
            <a:r>
              <a:rPr sz="2850" spc="-345" dirty="0">
                <a:latin typeface="Symbol"/>
                <a:cs typeface="Symbol"/>
              </a:rPr>
              <a:t></a:t>
            </a:r>
            <a:r>
              <a:rPr sz="2200" spc="5" dirty="0">
                <a:latin typeface="Symbol"/>
                <a:cs typeface="Symbol"/>
              </a:rPr>
              <a:t></a:t>
            </a:r>
            <a:r>
              <a:rPr sz="2200" spc="-300" dirty="0">
                <a:latin typeface="Times New Roman"/>
                <a:cs typeface="Times New Roman"/>
              </a:rPr>
              <a:t> </a:t>
            </a:r>
            <a:r>
              <a:rPr sz="2850" spc="-590" dirty="0">
                <a:latin typeface="Symbol"/>
                <a:cs typeface="Symbol"/>
              </a:rPr>
              <a:t></a:t>
            </a:r>
            <a:r>
              <a:rPr sz="2200" i="1" dirty="0">
                <a:latin typeface="Times New Roman"/>
                <a:cs typeface="Times New Roman"/>
              </a:rPr>
              <a:t>s</a:t>
            </a:r>
            <a:r>
              <a:rPr sz="2200" i="1" spc="-229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Symbol"/>
                <a:cs typeface="Symbol"/>
              </a:rPr>
              <a:t></a:t>
            </a:r>
            <a:r>
              <a:rPr sz="2200" spc="-225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S</a:t>
            </a:r>
            <a:r>
              <a:rPr sz="2200" i="1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: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X</a:t>
            </a:r>
            <a:r>
              <a:rPr sz="2200" i="1" spc="-185" dirty="0">
                <a:latin typeface="Times New Roman"/>
                <a:cs typeface="Times New Roman"/>
              </a:rPr>
              <a:t> </a:t>
            </a:r>
            <a:r>
              <a:rPr sz="2200" spc="45" dirty="0">
                <a:latin typeface="Times New Roman"/>
                <a:cs typeface="Times New Roman"/>
              </a:rPr>
              <a:t>(</a:t>
            </a:r>
            <a:r>
              <a:rPr sz="2200" i="1" spc="10" dirty="0">
                <a:latin typeface="Times New Roman"/>
                <a:cs typeface="Times New Roman"/>
              </a:rPr>
              <a:t>t</a:t>
            </a:r>
            <a:r>
              <a:rPr sz="1875" spc="22" baseline="-24444" dirty="0">
                <a:latin typeface="Times New Roman"/>
                <a:cs typeface="Times New Roman"/>
              </a:rPr>
              <a:t>2</a:t>
            </a:r>
            <a:r>
              <a:rPr sz="1875" spc="-195" baseline="-24444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260" dirty="0">
                <a:latin typeface="Times New Roman"/>
                <a:cs typeface="Times New Roman"/>
              </a:rPr>
              <a:t> </a:t>
            </a:r>
            <a:r>
              <a:rPr sz="2200" i="1" spc="80" dirty="0">
                <a:latin typeface="Times New Roman"/>
                <a:cs typeface="Times New Roman"/>
              </a:rPr>
              <a:t>s</a:t>
            </a:r>
            <a:r>
              <a:rPr sz="2200" dirty="0">
                <a:latin typeface="Times New Roman"/>
                <a:cs typeface="Times New Roman"/>
              </a:rPr>
              <a:t>)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Symbol"/>
                <a:cs typeface="Symbol"/>
              </a:rPr>
              <a:t></a:t>
            </a:r>
            <a:r>
              <a:rPr sz="2200" spc="105" dirty="0">
                <a:latin typeface="Times New Roman"/>
                <a:cs typeface="Times New Roman"/>
              </a:rPr>
              <a:t> </a:t>
            </a:r>
            <a:r>
              <a:rPr sz="2200" i="1" spc="5" dirty="0">
                <a:latin typeface="Times New Roman"/>
                <a:cs typeface="Times New Roman"/>
              </a:rPr>
              <a:t>x</a:t>
            </a:r>
            <a:r>
              <a:rPr sz="1875" spc="22" baseline="-24444" dirty="0">
                <a:latin typeface="Times New Roman"/>
                <a:cs typeface="Times New Roman"/>
              </a:rPr>
              <a:t>2</a:t>
            </a:r>
            <a:r>
              <a:rPr sz="1875" baseline="-24444" dirty="0">
                <a:latin typeface="Times New Roman"/>
                <a:cs typeface="Times New Roman"/>
              </a:rPr>
              <a:t> </a:t>
            </a:r>
            <a:r>
              <a:rPr sz="1875" spc="97" baseline="-24444" dirty="0">
                <a:latin typeface="Times New Roman"/>
                <a:cs typeface="Times New Roman"/>
              </a:rPr>
              <a:t> </a:t>
            </a:r>
            <a:r>
              <a:rPr sz="2850" spc="-345" dirty="0">
                <a:latin typeface="Symbol"/>
                <a:cs typeface="Symbol"/>
              </a:rPr>
              <a:t></a:t>
            </a:r>
            <a:r>
              <a:rPr sz="2200" spc="5" dirty="0">
                <a:latin typeface="Symbol"/>
                <a:cs typeface="Symbol"/>
              </a:rPr>
              <a:t></a:t>
            </a:r>
            <a:r>
              <a:rPr sz="2200" spc="-300" dirty="0">
                <a:latin typeface="Times New Roman"/>
                <a:cs typeface="Times New Roman"/>
              </a:rPr>
              <a:t> </a:t>
            </a:r>
            <a:r>
              <a:rPr sz="2850" spc="-590" dirty="0">
                <a:latin typeface="Symbol"/>
                <a:cs typeface="Symbol"/>
              </a:rPr>
              <a:t></a:t>
            </a:r>
            <a:r>
              <a:rPr sz="2200" i="1" dirty="0">
                <a:latin typeface="Times New Roman"/>
                <a:cs typeface="Times New Roman"/>
              </a:rPr>
              <a:t>s</a:t>
            </a:r>
            <a:r>
              <a:rPr sz="2200" i="1" spc="-229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Symbol"/>
                <a:cs typeface="Symbol"/>
              </a:rPr>
              <a:t></a:t>
            </a:r>
            <a:r>
              <a:rPr sz="2200" spc="-225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S</a:t>
            </a:r>
            <a:r>
              <a:rPr sz="2200" i="1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: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X</a:t>
            </a:r>
            <a:r>
              <a:rPr sz="2200" i="1" spc="-185" dirty="0">
                <a:latin typeface="Times New Roman"/>
                <a:cs typeface="Times New Roman"/>
              </a:rPr>
              <a:t> </a:t>
            </a:r>
            <a:r>
              <a:rPr sz="2200" spc="45" dirty="0">
                <a:latin typeface="Times New Roman"/>
                <a:cs typeface="Times New Roman"/>
              </a:rPr>
              <a:t>(</a:t>
            </a:r>
            <a:r>
              <a:rPr sz="2200" i="1" spc="-5" dirty="0">
                <a:latin typeface="Times New Roman"/>
                <a:cs typeface="Times New Roman"/>
              </a:rPr>
              <a:t>t</a:t>
            </a:r>
            <a:r>
              <a:rPr sz="1875" spc="22" baseline="-24444" dirty="0">
                <a:latin typeface="Times New Roman"/>
                <a:cs typeface="Times New Roman"/>
              </a:rPr>
              <a:t>3</a:t>
            </a:r>
            <a:r>
              <a:rPr sz="1875" spc="-292" baseline="-24444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260" dirty="0">
                <a:latin typeface="Times New Roman"/>
                <a:cs typeface="Times New Roman"/>
              </a:rPr>
              <a:t> </a:t>
            </a:r>
            <a:r>
              <a:rPr sz="2200" i="1" spc="80" dirty="0">
                <a:latin typeface="Times New Roman"/>
                <a:cs typeface="Times New Roman"/>
              </a:rPr>
              <a:t>s</a:t>
            </a:r>
            <a:r>
              <a:rPr sz="2200" dirty="0">
                <a:latin typeface="Times New Roman"/>
                <a:cs typeface="Times New Roman"/>
              </a:rPr>
              <a:t>)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Symbol"/>
                <a:cs typeface="Symbol"/>
              </a:rPr>
              <a:t></a:t>
            </a:r>
            <a:r>
              <a:rPr sz="2200" spc="105" dirty="0">
                <a:latin typeface="Times New Roman"/>
                <a:cs typeface="Times New Roman"/>
              </a:rPr>
              <a:t> </a:t>
            </a:r>
            <a:r>
              <a:rPr sz="2200" i="1" spc="-10" dirty="0">
                <a:latin typeface="Times New Roman"/>
                <a:cs typeface="Times New Roman"/>
              </a:rPr>
              <a:t>x</a:t>
            </a:r>
            <a:r>
              <a:rPr sz="1875" spc="135" baseline="-24444" dirty="0">
                <a:latin typeface="Times New Roman"/>
                <a:cs typeface="Times New Roman"/>
              </a:rPr>
              <a:t>3</a:t>
            </a:r>
            <a:r>
              <a:rPr sz="2850" spc="-610" dirty="0">
                <a:latin typeface="Symbol"/>
                <a:cs typeface="Symbol"/>
              </a:rPr>
              <a:t></a:t>
            </a:r>
            <a:r>
              <a:rPr sz="2850" spc="-220" dirty="0">
                <a:latin typeface="Symbol"/>
                <a:cs typeface="Symbol"/>
              </a:rPr>
              <a:t></a:t>
            </a:r>
            <a:endParaRPr sz="28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1043" y="1809212"/>
            <a:ext cx="8411845" cy="0"/>
          </a:xfrm>
          <a:custGeom>
            <a:avLst/>
            <a:gdLst/>
            <a:ahLst/>
            <a:cxnLst/>
            <a:rect l="l" t="t" r="r" b="b"/>
            <a:pathLst>
              <a:path w="8411845">
                <a:moveTo>
                  <a:pt x="0" y="0"/>
                </a:moveTo>
                <a:lnTo>
                  <a:pt x="8411309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1043" y="6678928"/>
            <a:ext cx="8376284" cy="0"/>
          </a:xfrm>
          <a:custGeom>
            <a:avLst/>
            <a:gdLst/>
            <a:ahLst/>
            <a:cxnLst/>
            <a:rect l="l" t="t" r="r" b="b"/>
            <a:pathLst>
              <a:path w="8376284">
                <a:moveTo>
                  <a:pt x="0" y="1"/>
                </a:moveTo>
                <a:lnTo>
                  <a:pt x="8376072" y="0"/>
                </a:lnTo>
              </a:path>
            </a:pathLst>
          </a:custGeom>
          <a:ln w="12705">
            <a:solidFill>
              <a:srgbClr val="0033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8076" y="1076230"/>
            <a:ext cx="42037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1.2 </a:t>
            </a:r>
            <a:r>
              <a:rPr sz="4000" spc="5" dirty="0"/>
              <a:t>Random</a:t>
            </a:r>
            <a:r>
              <a:rPr sz="4000" spc="-55" dirty="0"/>
              <a:t> </a:t>
            </a:r>
            <a:r>
              <a:rPr sz="4000" dirty="0"/>
              <a:t>Process</a:t>
            </a:r>
            <a:endParaRPr sz="4000"/>
          </a:p>
        </p:txBody>
      </p:sp>
      <p:sp>
        <p:nvSpPr>
          <p:cNvPr id="7" name="object 7"/>
          <p:cNvSpPr txBox="1"/>
          <p:nvPr/>
        </p:nvSpPr>
        <p:spPr>
          <a:xfrm>
            <a:off x="8337538" y="6795064"/>
            <a:ext cx="1120140" cy="22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20" dirty="0">
                <a:latin typeface="Verdana"/>
                <a:cs typeface="Verdana"/>
              </a:rPr>
              <a:t>Chapter</a:t>
            </a:r>
            <a:r>
              <a:rPr sz="1300" spc="-8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1-</a:t>
            </a:r>
            <a:fld id="{81D60167-4931-47E6-BA6A-407CBD079E47}" type="slidenum">
              <a:rPr sz="1300" spc="-10" dirty="0">
                <a:latin typeface="Verdana"/>
                <a:cs typeface="Verdana"/>
              </a:rPr>
              <a:pPr marL="12700">
                <a:lnSpc>
                  <a:spcPct val="100000"/>
                </a:lnSpc>
                <a:spcBef>
                  <a:spcPts val="105"/>
                </a:spcBef>
              </a:pPr>
              <a:t>27</a:t>
            </a:fld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9687" y="1932026"/>
            <a:ext cx="7372350" cy="437388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509270" indent="-497205">
              <a:lnSpc>
                <a:spcPct val="100000"/>
              </a:lnSpc>
              <a:spcBef>
                <a:spcPts val="880"/>
              </a:spcBef>
              <a:buClr>
                <a:srgbClr val="003366"/>
              </a:buClr>
              <a:buFont typeface="Wingdings"/>
              <a:buChar char=""/>
              <a:tabLst>
                <a:tab pos="509270" algn="l"/>
                <a:tab pos="509905" algn="l"/>
              </a:tabLst>
            </a:pPr>
            <a:r>
              <a:rPr sz="2700" spc="20" dirty="0">
                <a:latin typeface="Times New Roman"/>
                <a:cs typeface="Times New Roman"/>
              </a:rPr>
              <a:t>Summary</a:t>
            </a:r>
            <a:endParaRPr sz="2700">
              <a:latin typeface="Times New Roman"/>
              <a:cs typeface="Times New Roman"/>
            </a:endParaRPr>
          </a:p>
          <a:p>
            <a:pPr marL="972185" lvl="1" indent="-462280">
              <a:lnSpc>
                <a:spcPct val="100000"/>
              </a:lnSpc>
              <a:spcBef>
                <a:spcPts val="660"/>
              </a:spcBef>
              <a:buClr>
                <a:srgbClr val="CC0000"/>
              </a:buClr>
              <a:buFont typeface="Wingdings"/>
              <a:buChar char=""/>
              <a:tabLst>
                <a:tab pos="972185" algn="l"/>
                <a:tab pos="972819" algn="l"/>
              </a:tabLst>
            </a:pPr>
            <a:r>
              <a:rPr sz="2300" dirty="0">
                <a:latin typeface="Times New Roman"/>
                <a:cs typeface="Times New Roman"/>
              </a:rPr>
              <a:t>A </a:t>
            </a:r>
            <a:r>
              <a:rPr sz="2300" spc="5" dirty="0">
                <a:latin typeface="Times New Roman"/>
                <a:cs typeface="Times New Roman"/>
              </a:rPr>
              <a:t>random</a:t>
            </a:r>
            <a:r>
              <a:rPr sz="2300" spc="40" dirty="0">
                <a:latin typeface="Times New Roman"/>
                <a:cs typeface="Times New Roman"/>
              </a:rPr>
              <a:t> </a:t>
            </a:r>
            <a:r>
              <a:rPr sz="2300" spc="5" dirty="0">
                <a:latin typeface="Times New Roman"/>
                <a:cs typeface="Times New Roman"/>
              </a:rPr>
              <a:t>variable</a:t>
            </a:r>
            <a:endParaRPr sz="2300">
              <a:latin typeface="Times New Roman"/>
              <a:cs typeface="Times New Roman"/>
            </a:endParaRPr>
          </a:p>
          <a:p>
            <a:pPr marL="1391920" lvl="2" indent="-419100">
              <a:lnSpc>
                <a:spcPct val="100000"/>
              </a:lnSpc>
              <a:spcBef>
                <a:spcPts val="535"/>
              </a:spcBef>
              <a:buClr>
                <a:srgbClr val="CC0000"/>
              </a:buClr>
              <a:buFont typeface="Wingdings"/>
              <a:buChar char=""/>
              <a:tabLst>
                <a:tab pos="1391285" algn="l"/>
                <a:tab pos="1392555" algn="l"/>
              </a:tabLst>
            </a:pPr>
            <a:r>
              <a:rPr sz="2200" spc="5" dirty="0">
                <a:latin typeface="Times New Roman"/>
                <a:cs typeface="Times New Roman"/>
              </a:rPr>
              <a:t>maps </a:t>
            </a:r>
            <a:r>
              <a:rPr sz="2200" i="1" spc="-5" dirty="0">
                <a:latin typeface="Times New Roman"/>
                <a:cs typeface="Times New Roman"/>
              </a:rPr>
              <a:t>s </a:t>
            </a:r>
            <a:r>
              <a:rPr sz="2200" dirty="0">
                <a:latin typeface="Times New Roman"/>
                <a:cs typeface="Times New Roman"/>
              </a:rPr>
              <a:t>to </a:t>
            </a:r>
            <a:r>
              <a:rPr sz="2200" spc="-5" dirty="0">
                <a:latin typeface="Times New Roman"/>
                <a:cs typeface="Times New Roman"/>
              </a:rPr>
              <a:t>a </a:t>
            </a:r>
            <a:r>
              <a:rPr sz="2200" b="1" spc="5" dirty="0">
                <a:latin typeface="Times New Roman"/>
                <a:cs typeface="Times New Roman"/>
              </a:rPr>
              <a:t>real</a:t>
            </a:r>
            <a:r>
              <a:rPr sz="2200" b="1" spc="5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number</a:t>
            </a:r>
            <a:r>
              <a:rPr sz="2200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marL="972185" lvl="1" indent="-462280">
              <a:lnSpc>
                <a:spcPct val="100000"/>
              </a:lnSpc>
              <a:spcBef>
                <a:spcPts val="570"/>
              </a:spcBef>
              <a:buClr>
                <a:srgbClr val="CC0000"/>
              </a:buClr>
              <a:buFont typeface="Wingdings"/>
              <a:buChar char=""/>
              <a:tabLst>
                <a:tab pos="972185" algn="l"/>
                <a:tab pos="972819" algn="l"/>
              </a:tabLst>
            </a:pPr>
            <a:r>
              <a:rPr sz="2300" dirty="0">
                <a:latin typeface="Times New Roman"/>
                <a:cs typeface="Times New Roman"/>
              </a:rPr>
              <a:t>A </a:t>
            </a:r>
            <a:r>
              <a:rPr sz="2300" spc="5" dirty="0">
                <a:latin typeface="Times New Roman"/>
                <a:cs typeface="Times New Roman"/>
              </a:rPr>
              <a:t>random</a:t>
            </a:r>
            <a:r>
              <a:rPr sz="2300" spc="40" dirty="0">
                <a:latin typeface="Times New Roman"/>
                <a:cs typeface="Times New Roman"/>
              </a:rPr>
              <a:t> </a:t>
            </a:r>
            <a:r>
              <a:rPr sz="2300" spc="5" dirty="0">
                <a:latin typeface="Times New Roman"/>
                <a:cs typeface="Times New Roman"/>
              </a:rPr>
              <a:t>vector</a:t>
            </a:r>
            <a:endParaRPr sz="2300">
              <a:latin typeface="Times New Roman"/>
              <a:cs typeface="Times New Roman"/>
            </a:endParaRPr>
          </a:p>
          <a:p>
            <a:pPr marL="1391920" lvl="2" indent="-419100">
              <a:lnSpc>
                <a:spcPct val="100000"/>
              </a:lnSpc>
              <a:spcBef>
                <a:spcPts val="535"/>
              </a:spcBef>
              <a:buClr>
                <a:srgbClr val="CC0000"/>
              </a:buClr>
              <a:buFont typeface="Wingdings"/>
              <a:buChar char=""/>
              <a:tabLst>
                <a:tab pos="1391285" algn="l"/>
                <a:tab pos="1392555" algn="l"/>
              </a:tabLst>
            </a:pPr>
            <a:r>
              <a:rPr sz="2200" spc="5" dirty="0">
                <a:latin typeface="Times New Roman"/>
                <a:cs typeface="Times New Roman"/>
              </a:rPr>
              <a:t>maps </a:t>
            </a:r>
            <a:r>
              <a:rPr sz="2200" i="1" spc="-5" dirty="0">
                <a:latin typeface="Times New Roman"/>
                <a:cs typeface="Times New Roman"/>
              </a:rPr>
              <a:t>s </a:t>
            </a:r>
            <a:r>
              <a:rPr sz="2200" dirty="0">
                <a:latin typeface="Times New Roman"/>
                <a:cs typeface="Times New Roman"/>
              </a:rPr>
              <a:t>to </a:t>
            </a:r>
            <a:r>
              <a:rPr sz="2200" spc="-5" dirty="0">
                <a:latin typeface="Times New Roman"/>
                <a:cs typeface="Times New Roman"/>
              </a:rPr>
              <a:t>a </a:t>
            </a:r>
            <a:r>
              <a:rPr sz="2200" b="1" spc="5" dirty="0">
                <a:latin typeface="Times New Roman"/>
                <a:cs typeface="Times New Roman"/>
              </a:rPr>
              <a:t>multi-dimensional real</a:t>
            </a:r>
            <a:r>
              <a:rPr sz="2200" b="1" spc="55" dirty="0">
                <a:latin typeface="Times New Roman"/>
                <a:cs typeface="Times New Roman"/>
              </a:rPr>
              <a:t> </a:t>
            </a:r>
            <a:r>
              <a:rPr sz="2200" b="1" spc="5" dirty="0">
                <a:latin typeface="Times New Roman"/>
                <a:cs typeface="Times New Roman"/>
              </a:rPr>
              <a:t>vector</a:t>
            </a:r>
            <a:r>
              <a:rPr sz="2200" spc="5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marL="972185" lvl="1" indent="-462280">
              <a:lnSpc>
                <a:spcPct val="100000"/>
              </a:lnSpc>
              <a:spcBef>
                <a:spcPts val="665"/>
              </a:spcBef>
              <a:buClr>
                <a:srgbClr val="CC0000"/>
              </a:buClr>
              <a:buFont typeface="Wingdings"/>
              <a:buChar char=""/>
              <a:tabLst>
                <a:tab pos="972185" algn="l"/>
                <a:tab pos="972819" algn="l"/>
              </a:tabLst>
            </a:pPr>
            <a:r>
              <a:rPr sz="2300" dirty="0">
                <a:latin typeface="Times New Roman"/>
                <a:cs typeface="Times New Roman"/>
              </a:rPr>
              <a:t>A </a:t>
            </a:r>
            <a:r>
              <a:rPr sz="2300" spc="5" dirty="0">
                <a:latin typeface="Times New Roman"/>
                <a:cs typeface="Times New Roman"/>
              </a:rPr>
              <a:t>random</a:t>
            </a:r>
            <a:r>
              <a:rPr sz="2300" spc="40" dirty="0">
                <a:latin typeface="Times New Roman"/>
                <a:cs typeface="Times New Roman"/>
              </a:rPr>
              <a:t> </a:t>
            </a:r>
            <a:r>
              <a:rPr sz="2300" spc="5" dirty="0">
                <a:latin typeface="Times New Roman"/>
                <a:cs typeface="Times New Roman"/>
              </a:rPr>
              <a:t>process</a:t>
            </a:r>
            <a:endParaRPr sz="2300">
              <a:latin typeface="Times New Roman"/>
              <a:cs typeface="Times New Roman"/>
            </a:endParaRPr>
          </a:p>
          <a:p>
            <a:pPr marL="1391920" lvl="2" indent="-419100">
              <a:lnSpc>
                <a:spcPct val="100000"/>
              </a:lnSpc>
              <a:spcBef>
                <a:spcPts val="535"/>
              </a:spcBef>
              <a:buClr>
                <a:srgbClr val="CC0000"/>
              </a:buClr>
              <a:buFont typeface="Wingdings"/>
              <a:buChar char=""/>
              <a:tabLst>
                <a:tab pos="1391285" algn="l"/>
                <a:tab pos="1392555" algn="l"/>
              </a:tabLst>
            </a:pPr>
            <a:r>
              <a:rPr sz="2200" spc="5" dirty="0">
                <a:latin typeface="Times New Roman"/>
                <a:cs typeface="Times New Roman"/>
              </a:rPr>
              <a:t>maps </a:t>
            </a:r>
            <a:r>
              <a:rPr sz="2200" i="1" spc="-5" dirty="0">
                <a:latin typeface="Times New Roman"/>
                <a:cs typeface="Times New Roman"/>
              </a:rPr>
              <a:t>s </a:t>
            </a:r>
            <a:r>
              <a:rPr sz="2200" dirty="0">
                <a:latin typeface="Times New Roman"/>
                <a:cs typeface="Times New Roman"/>
              </a:rPr>
              <a:t>to </a:t>
            </a:r>
            <a:r>
              <a:rPr sz="2200" spc="-5" dirty="0">
                <a:latin typeface="Times New Roman"/>
                <a:cs typeface="Times New Roman"/>
              </a:rPr>
              <a:t>a </a:t>
            </a:r>
            <a:r>
              <a:rPr sz="2200" b="1" spc="5" dirty="0">
                <a:latin typeface="Times New Roman"/>
                <a:cs typeface="Times New Roman"/>
              </a:rPr>
              <a:t>real-valued deterministic</a:t>
            </a:r>
            <a:r>
              <a:rPr sz="2200" b="1" spc="7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function</a:t>
            </a:r>
            <a:r>
              <a:rPr sz="2200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marL="509270" marR="5080" indent="-497205">
              <a:lnSpc>
                <a:spcPct val="101499"/>
              </a:lnSpc>
              <a:spcBef>
                <a:spcPts val="625"/>
              </a:spcBef>
              <a:buClr>
                <a:srgbClr val="003366"/>
              </a:buClr>
              <a:buFont typeface="Wingdings"/>
              <a:buChar char=""/>
              <a:tabLst>
                <a:tab pos="509270" algn="l"/>
                <a:tab pos="509905" algn="l"/>
              </a:tabLst>
            </a:pPr>
            <a:r>
              <a:rPr sz="2700" i="1" dirty="0">
                <a:latin typeface="Times New Roman"/>
                <a:cs typeface="Times New Roman"/>
              </a:rPr>
              <a:t>s </a:t>
            </a:r>
            <a:r>
              <a:rPr sz="2700" spc="5" dirty="0">
                <a:latin typeface="Times New Roman"/>
                <a:cs typeface="Times New Roman"/>
              </a:rPr>
              <a:t>is </a:t>
            </a:r>
            <a:r>
              <a:rPr sz="2700" spc="15" dirty="0">
                <a:latin typeface="Times New Roman"/>
                <a:cs typeface="Times New Roman"/>
              </a:rPr>
              <a:t>where </a:t>
            </a:r>
            <a:r>
              <a:rPr sz="2700" spc="10" dirty="0">
                <a:latin typeface="Times New Roman"/>
                <a:cs typeface="Times New Roman"/>
              </a:rPr>
              <a:t>the </a:t>
            </a:r>
            <a:r>
              <a:rPr sz="2700" spc="15" dirty="0">
                <a:latin typeface="Times New Roman"/>
                <a:cs typeface="Times New Roman"/>
              </a:rPr>
              <a:t>probability </a:t>
            </a:r>
            <a:r>
              <a:rPr sz="2700" spc="5" dirty="0">
                <a:latin typeface="Times New Roman"/>
                <a:cs typeface="Times New Roman"/>
              </a:rPr>
              <a:t>is </a:t>
            </a:r>
            <a:r>
              <a:rPr sz="2700" spc="10" dirty="0">
                <a:latin typeface="Times New Roman"/>
                <a:cs typeface="Times New Roman"/>
              </a:rPr>
              <a:t>truly defined; yet the  </a:t>
            </a:r>
            <a:r>
              <a:rPr sz="2700" spc="15" dirty="0">
                <a:latin typeface="Times New Roman"/>
                <a:cs typeface="Times New Roman"/>
              </a:rPr>
              <a:t>image </a:t>
            </a:r>
            <a:r>
              <a:rPr sz="2700" spc="10" dirty="0">
                <a:latin typeface="Times New Roman"/>
                <a:cs typeface="Times New Roman"/>
              </a:rPr>
              <a:t>of the </a:t>
            </a:r>
            <a:r>
              <a:rPr sz="2700" spc="15" dirty="0">
                <a:latin typeface="Times New Roman"/>
                <a:cs typeface="Times New Roman"/>
              </a:rPr>
              <a:t>mapping </a:t>
            </a:r>
            <a:r>
              <a:rPr sz="2700" spc="5" dirty="0">
                <a:latin typeface="Times New Roman"/>
                <a:cs typeface="Times New Roman"/>
              </a:rPr>
              <a:t>is </a:t>
            </a:r>
            <a:r>
              <a:rPr sz="2700" spc="15" dirty="0">
                <a:latin typeface="Times New Roman"/>
                <a:cs typeface="Times New Roman"/>
              </a:rPr>
              <a:t>what we </a:t>
            </a:r>
            <a:r>
              <a:rPr sz="2700" spc="10" dirty="0">
                <a:latin typeface="Times New Roman"/>
                <a:cs typeface="Times New Roman"/>
              </a:rPr>
              <a:t>can</a:t>
            </a:r>
            <a:r>
              <a:rPr sz="2700" spc="120" dirty="0">
                <a:latin typeface="Times New Roman"/>
                <a:cs typeface="Times New Roman"/>
              </a:rPr>
              <a:t> </a:t>
            </a:r>
            <a:r>
              <a:rPr sz="2700" spc="15" dirty="0">
                <a:latin typeface="Times New Roman"/>
                <a:cs typeface="Times New Roman"/>
              </a:rPr>
              <a:t>observe,</a:t>
            </a:r>
            <a:endParaRPr sz="2700">
              <a:latin typeface="Times New Roman"/>
              <a:cs typeface="Times New Roman"/>
            </a:endParaRPr>
          </a:p>
          <a:p>
            <a:pPr marL="509270">
              <a:lnSpc>
                <a:spcPct val="100000"/>
              </a:lnSpc>
              <a:spcBef>
                <a:spcPts val="70"/>
              </a:spcBef>
            </a:pPr>
            <a:r>
              <a:rPr sz="2700" spc="15" dirty="0">
                <a:latin typeface="Times New Roman"/>
                <a:cs typeface="Times New Roman"/>
              </a:rPr>
              <a:t>manipulate </a:t>
            </a:r>
            <a:r>
              <a:rPr sz="2700" spc="10" dirty="0">
                <a:latin typeface="Times New Roman"/>
                <a:cs typeface="Times New Roman"/>
              </a:rPr>
              <a:t>and </a:t>
            </a:r>
            <a:r>
              <a:rPr sz="2700" spc="15" dirty="0">
                <a:latin typeface="Times New Roman"/>
                <a:cs typeface="Times New Roman"/>
              </a:rPr>
              <a:t>experiment</a:t>
            </a:r>
            <a:r>
              <a:rPr sz="2700" spc="55" dirty="0">
                <a:latin typeface="Times New Roman"/>
                <a:cs typeface="Times New Roman"/>
              </a:rPr>
              <a:t> </a:t>
            </a:r>
            <a:r>
              <a:rPr sz="2700" spc="10" dirty="0">
                <a:latin typeface="Times New Roman"/>
                <a:cs typeface="Times New Roman"/>
              </a:rPr>
              <a:t>over.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1669</Words>
  <Application>Microsoft Office PowerPoint</Application>
  <PresentationFormat>Custom</PresentationFormat>
  <Paragraphs>279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KNOWLEDGE INSTITUTE OF TECHNOLOGY</vt:lpstr>
      <vt:lpstr>Slide 2</vt:lpstr>
      <vt:lpstr>1.1 Mathematical Models</vt:lpstr>
      <vt:lpstr>1.1 Examples of Stochastic Models</vt:lpstr>
      <vt:lpstr>A1.1: Relative Frequency</vt:lpstr>
      <vt:lpstr>A1.1: Relative Frequency</vt:lpstr>
      <vt:lpstr>A1.1: Relative Frequency</vt:lpstr>
      <vt:lpstr>A1.1: Axioms of Probability</vt:lpstr>
      <vt:lpstr>A1.1: Axioms of Probability</vt:lpstr>
      <vt:lpstr>A1.1: Axioms of Probability</vt:lpstr>
      <vt:lpstr>A1.1: Properties from Axioms</vt:lpstr>
      <vt:lpstr>A1.1: Conditional Probability</vt:lpstr>
      <vt:lpstr>A1.2: Random Variable</vt:lpstr>
      <vt:lpstr>A1.2: Random Variable</vt:lpstr>
      <vt:lpstr>A1.2: Random Variable</vt:lpstr>
      <vt:lpstr>A1.2: Random Variable</vt:lpstr>
      <vt:lpstr>A1.2: Random Variable</vt:lpstr>
      <vt:lpstr>A1.2: Random Variable</vt:lpstr>
      <vt:lpstr>A1.2: Random Vector</vt:lpstr>
      <vt:lpstr>A1.2: Random Vector</vt:lpstr>
      <vt:lpstr>A1.2: Random Vector</vt:lpstr>
      <vt:lpstr>1.2 Random Process</vt:lpstr>
      <vt:lpstr>1.2 Random Process</vt:lpstr>
      <vt:lpstr>Define, or view, a random process via its  inherited probability system</vt:lpstr>
      <vt:lpstr>1.2 Random Process</vt:lpstr>
      <vt:lpstr>1.2 Random Process</vt:lpstr>
      <vt:lpstr>1.2 Random Process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STUDENT</dc:creator>
  <cp:lastModifiedBy>Nandakumar</cp:lastModifiedBy>
  <cp:revision>6</cp:revision>
  <dcterms:created xsi:type="dcterms:W3CDTF">2020-05-27T10:39:18Z</dcterms:created>
  <dcterms:modified xsi:type="dcterms:W3CDTF">2020-05-28T08:44:57Z</dcterms:modified>
</cp:coreProperties>
</file>